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</p:sldIdLst>
  <p:sldSz cx="15544800" cy="10058400"/>
  <p:notesSz cx="9296400" cy="147828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>
        <p:scale>
          <a:sx n="50" d="100"/>
          <a:sy n="50" d="100"/>
        </p:scale>
        <p:origin x="29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12" Type="http://schemas.openxmlformats.org/officeDocument/2006/relationships/customXml" Target="../customXml/item3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5860" y="1646133"/>
            <a:ext cx="13213080" cy="3501813"/>
          </a:xfrm>
        </p:spPr>
        <p:txBody>
          <a:bodyPr anchor="b"/>
          <a:lstStyle>
            <a:lvl1pPr algn="ctr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3100" y="5282989"/>
            <a:ext cx="11658600" cy="2428451"/>
          </a:xfrm>
        </p:spPr>
        <p:txBody>
          <a:bodyPr/>
          <a:lstStyle>
            <a:lvl1pPr marL="0" indent="0" algn="ctr">
              <a:buNone/>
              <a:defRPr sz="3520"/>
            </a:lvl1pPr>
            <a:lvl2pPr marL="670575" indent="0" algn="ctr">
              <a:buNone/>
              <a:defRPr sz="2933"/>
            </a:lvl2pPr>
            <a:lvl3pPr marL="1341150" indent="0" algn="ctr">
              <a:buNone/>
              <a:defRPr sz="2640"/>
            </a:lvl3pPr>
            <a:lvl4pPr marL="2011726" indent="0" algn="ctr">
              <a:buNone/>
              <a:defRPr sz="2347"/>
            </a:lvl4pPr>
            <a:lvl5pPr marL="2682301" indent="0" algn="ctr">
              <a:buNone/>
              <a:defRPr sz="2347"/>
            </a:lvl5pPr>
            <a:lvl6pPr marL="3352876" indent="0" algn="ctr">
              <a:buNone/>
              <a:defRPr sz="2347"/>
            </a:lvl6pPr>
            <a:lvl7pPr marL="4023451" indent="0" algn="ctr">
              <a:buNone/>
              <a:defRPr sz="2347"/>
            </a:lvl7pPr>
            <a:lvl8pPr marL="4694027" indent="0" algn="ctr">
              <a:buNone/>
              <a:defRPr sz="2347"/>
            </a:lvl8pPr>
            <a:lvl9pPr marL="5364602" indent="0" algn="ctr">
              <a:buNone/>
              <a:defRPr sz="234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1CCE-1AE1-4473-B31A-DB80C018C332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90A2-6A9E-4949-8C49-471944908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925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1CCE-1AE1-4473-B31A-DB80C018C332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90A2-6A9E-4949-8C49-471944908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43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24248" y="535517"/>
            <a:ext cx="3351848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8706" y="535517"/>
            <a:ext cx="9861233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1CCE-1AE1-4473-B31A-DB80C018C332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90A2-6A9E-4949-8C49-471944908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847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1CCE-1AE1-4473-B31A-DB80C018C332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90A2-6A9E-4949-8C49-471944908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6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610" y="2507618"/>
            <a:ext cx="13407390" cy="4184014"/>
          </a:xfrm>
        </p:spPr>
        <p:txBody>
          <a:bodyPr anchor="b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0610" y="6731215"/>
            <a:ext cx="13407390" cy="2200274"/>
          </a:xfrm>
        </p:spPr>
        <p:txBody>
          <a:bodyPr/>
          <a:lstStyle>
            <a:lvl1pPr marL="0" indent="0">
              <a:buNone/>
              <a:defRPr sz="3520">
                <a:solidFill>
                  <a:schemeClr val="tx1"/>
                </a:solidFill>
              </a:defRPr>
            </a:lvl1pPr>
            <a:lvl2pPr marL="670575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2pPr>
            <a:lvl3pPr marL="1341150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3pPr>
            <a:lvl4pPr marL="201172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4pPr>
            <a:lvl5pPr marL="268230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5pPr>
            <a:lvl6pPr marL="335287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6pPr>
            <a:lvl7pPr marL="402345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7pPr>
            <a:lvl8pPr marL="4694027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8pPr>
            <a:lvl9pPr marL="5364602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1CCE-1AE1-4473-B31A-DB80C018C332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90A2-6A9E-4949-8C49-471944908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2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8705" y="2677584"/>
            <a:ext cx="660654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69555" y="2677584"/>
            <a:ext cx="660654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1CCE-1AE1-4473-B31A-DB80C018C332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90A2-6A9E-4949-8C49-471944908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66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535519"/>
            <a:ext cx="13407390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0731" y="2465706"/>
            <a:ext cx="6576178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0731" y="3674110"/>
            <a:ext cx="6576178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69556" y="2465706"/>
            <a:ext cx="6608565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69556" y="3674110"/>
            <a:ext cx="6608565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1CCE-1AE1-4473-B31A-DB80C018C332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90A2-6A9E-4949-8C49-471944908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63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1CCE-1AE1-4473-B31A-DB80C018C332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90A2-6A9E-4949-8C49-471944908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09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1CCE-1AE1-4473-B31A-DB80C018C332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90A2-6A9E-4949-8C49-471944908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61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3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8565" y="1448226"/>
            <a:ext cx="7869555" cy="7147983"/>
          </a:xfrm>
        </p:spPr>
        <p:txBody>
          <a:bodyPr/>
          <a:lstStyle>
            <a:lvl1pPr>
              <a:defRPr sz="4693"/>
            </a:lvl1pPr>
            <a:lvl2pPr>
              <a:defRPr sz="4107"/>
            </a:lvl2pPr>
            <a:lvl3pPr>
              <a:defRPr sz="352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3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1CCE-1AE1-4473-B31A-DB80C018C332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90A2-6A9E-4949-8C49-471944908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53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3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8565" y="1448226"/>
            <a:ext cx="7869555" cy="7147983"/>
          </a:xfrm>
        </p:spPr>
        <p:txBody>
          <a:bodyPr anchor="t"/>
          <a:lstStyle>
            <a:lvl1pPr marL="0" indent="0">
              <a:buNone/>
              <a:defRPr sz="4693"/>
            </a:lvl1pPr>
            <a:lvl2pPr marL="670575" indent="0">
              <a:buNone/>
              <a:defRPr sz="4107"/>
            </a:lvl2pPr>
            <a:lvl3pPr marL="1341150" indent="0">
              <a:buNone/>
              <a:defRPr sz="3520"/>
            </a:lvl3pPr>
            <a:lvl4pPr marL="2011726" indent="0">
              <a:buNone/>
              <a:defRPr sz="2933"/>
            </a:lvl4pPr>
            <a:lvl5pPr marL="2682301" indent="0">
              <a:buNone/>
              <a:defRPr sz="2933"/>
            </a:lvl5pPr>
            <a:lvl6pPr marL="3352876" indent="0">
              <a:buNone/>
              <a:defRPr sz="2933"/>
            </a:lvl6pPr>
            <a:lvl7pPr marL="4023451" indent="0">
              <a:buNone/>
              <a:defRPr sz="2933"/>
            </a:lvl7pPr>
            <a:lvl8pPr marL="4694027" indent="0">
              <a:buNone/>
              <a:defRPr sz="2933"/>
            </a:lvl8pPr>
            <a:lvl9pPr marL="5364602" indent="0">
              <a:buNone/>
              <a:defRPr sz="29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3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1CCE-1AE1-4473-B31A-DB80C018C332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90A2-6A9E-4949-8C49-471944908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37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8705" y="535519"/>
            <a:ext cx="1340739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8705" y="2677584"/>
            <a:ext cx="1340739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8705" y="9322649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B1CCE-1AE1-4473-B31A-DB80C018C332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9215" y="9322649"/>
            <a:ext cx="524637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8515" y="9322649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F90A2-6A9E-4949-8C49-471944908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80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41150" rtl="0" eaLnBrk="1" latinLnBrk="0" hangingPunct="1">
        <a:lnSpc>
          <a:spcPct val="90000"/>
        </a:lnSpc>
        <a:spcBef>
          <a:spcPct val="0"/>
        </a:spcBef>
        <a:buNone/>
        <a:defRPr sz="64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5288" indent="-335288" algn="l" defTabSz="1341150" rtl="0" eaLnBrk="1" latinLnBrk="0" hangingPunct="1">
        <a:lnSpc>
          <a:spcPct val="90000"/>
        </a:lnSpc>
        <a:spcBef>
          <a:spcPts val="1467"/>
        </a:spcBef>
        <a:buFont typeface="Arial" panose="020B0604020202020204" pitchFamily="34" charset="0"/>
        <a:buChar char="•"/>
        <a:defRPr sz="4107" kern="1200">
          <a:solidFill>
            <a:schemeClr val="tx1"/>
          </a:solidFill>
          <a:latin typeface="+mn-lt"/>
          <a:ea typeface="+mn-ea"/>
          <a:cs typeface="+mn-cs"/>
        </a:defRPr>
      </a:lvl1pPr>
      <a:lvl2pPr marL="100586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2pPr>
      <a:lvl3pPr marL="1676438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234701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301758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68816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35873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502931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699890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670575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34115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201172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268230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7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02345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4694027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364602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D79C58-B6F0-458C-998F-FE9719F1FAFE}"/>
              </a:ext>
            </a:extLst>
          </p:cNvPr>
          <p:cNvSpPr txBox="1"/>
          <p:nvPr/>
        </p:nvSpPr>
        <p:spPr>
          <a:xfrm>
            <a:off x="173620" y="97364"/>
            <a:ext cx="1515963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City of Bainbridge Island Countywide Project Proposal: </a:t>
            </a:r>
            <a:r>
              <a:rPr lang="en-US" sz="2400" b="1" dirty="0"/>
              <a:t>Rolling Bay Bicycle and Pedestrian Improvements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188C0-E0ED-4D54-84FF-CF28F2D2EDF1}"/>
              </a:ext>
            </a:extLst>
          </p:cNvPr>
          <p:cNvSpPr txBox="1"/>
          <p:nvPr/>
        </p:nvSpPr>
        <p:spPr>
          <a:xfrm>
            <a:off x="5489866" y="879824"/>
            <a:ext cx="2953094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Supports local centers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Funding feasibility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r>
              <a:rPr lang="en-US" dirty="0"/>
              <a:t>     Cross juris. opportunities</a:t>
            </a:r>
          </a:p>
          <a:p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Safety/capacity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Health equity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Air quality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Multimodal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7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048171-8229-482D-B220-9C64AA97FA63}"/>
              </a:ext>
            </a:extLst>
          </p:cNvPr>
          <p:cNvSpPr txBox="1"/>
          <p:nvPr/>
        </p:nvSpPr>
        <p:spPr>
          <a:xfrm>
            <a:off x="12190917" y="897424"/>
            <a:ext cx="3118902" cy="26573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dirty="0"/>
              <a:t>ROW: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$50,000 Local Funds</a:t>
            </a:r>
          </a:p>
          <a:p>
            <a:endParaRPr lang="en-US" sz="300" dirty="0"/>
          </a:p>
          <a:p>
            <a:r>
              <a:rPr lang="en-US" dirty="0"/>
              <a:t>Preliminary Engineering: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$54,000 Local Funds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$346,000 Federal Funds</a:t>
            </a:r>
          </a:p>
          <a:p>
            <a:endParaRPr lang="en-US" sz="300" dirty="0"/>
          </a:p>
          <a:p>
            <a:r>
              <a:rPr lang="en-US" dirty="0"/>
              <a:t>Construction: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$170,000 Local Funds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$1,080,000 Federal Funds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" dirty="0"/>
          </a:p>
          <a:p>
            <a:r>
              <a:rPr lang="en-US" b="1" dirty="0"/>
              <a:t>Total Cost: $1,700,000</a:t>
            </a: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32B7FA-26E7-43B2-A09C-32850663D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39" y="5706556"/>
            <a:ext cx="15121721" cy="41751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636835-39CC-426D-B8DB-EF495F010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40" y="3839654"/>
            <a:ext cx="15121720" cy="16225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4167EA-7517-43BB-9AAE-0AB919622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39" y="879825"/>
            <a:ext cx="1530371" cy="26749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24B5F9-3944-4CDD-B460-24EB276BBC2D}"/>
              </a:ext>
            </a:extLst>
          </p:cNvPr>
          <p:cNvSpPr txBox="1"/>
          <p:nvPr/>
        </p:nvSpPr>
        <p:spPr>
          <a:xfrm>
            <a:off x="95534" y="616491"/>
            <a:ext cx="1931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Vicinity Map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B52D8F-4C71-463D-92CF-49AD343C8DF1}"/>
              </a:ext>
            </a:extLst>
          </p:cNvPr>
          <p:cNvSpPr txBox="1"/>
          <p:nvPr/>
        </p:nvSpPr>
        <p:spPr>
          <a:xfrm>
            <a:off x="5401610" y="631730"/>
            <a:ext cx="1931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PSRC Criteria: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A5563C-96F0-4139-BCAB-B29BB823F20A}"/>
              </a:ext>
            </a:extLst>
          </p:cNvPr>
          <p:cNvSpPr txBox="1"/>
          <p:nvPr/>
        </p:nvSpPr>
        <p:spPr>
          <a:xfrm>
            <a:off x="8595126" y="620175"/>
            <a:ext cx="1931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City Criteria/Notes: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FC7936-5A02-4A3F-9C3F-4277CE2D172B}"/>
              </a:ext>
            </a:extLst>
          </p:cNvPr>
          <p:cNvSpPr txBox="1"/>
          <p:nvPr/>
        </p:nvSpPr>
        <p:spPr>
          <a:xfrm rot="16200000">
            <a:off x="-432599" y="4328194"/>
            <a:ext cx="167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Madison Ave.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A20993-9B47-404D-B2C4-81393721E8BF}"/>
              </a:ext>
            </a:extLst>
          </p:cNvPr>
          <p:cNvSpPr txBox="1"/>
          <p:nvPr/>
        </p:nvSpPr>
        <p:spPr>
          <a:xfrm>
            <a:off x="6283657" y="4220449"/>
            <a:ext cx="167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Valley Road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EF86C26-8ADD-47E4-B8FE-B553F2106A00}"/>
              </a:ext>
            </a:extLst>
          </p:cNvPr>
          <p:cNvCxnSpPr>
            <a:cxnSpLocks/>
          </p:cNvCxnSpPr>
          <p:nvPr/>
        </p:nvCxnSpPr>
        <p:spPr>
          <a:xfrm>
            <a:off x="764275" y="4650905"/>
            <a:ext cx="1293807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6ADAFC3-6344-41A4-8334-548CF7164E3F}"/>
              </a:ext>
            </a:extLst>
          </p:cNvPr>
          <p:cNvCxnSpPr>
            <a:cxnSpLocks/>
          </p:cNvCxnSpPr>
          <p:nvPr/>
        </p:nvCxnSpPr>
        <p:spPr>
          <a:xfrm>
            <a:off x="764275" y="4803305"/>
            <a:ext cx="1293807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1959EC8-4DD0-4648-9787-92B5C2939FA4}"/>
              </a:ext>
            </a:extLst>
          </p:cNvPr>
          <p:cNvCxnSpPr>
            <a:cxnSpLocks/>
          </p:cNvCxnSpPr>
          <p:nvPr/>
        </p:nvCxnSpPr>
        <p:spPr>
          <a:xfrm>
            <a:off x="13702352" y="3968496"/>
            <a:ext cx="0" cy="68240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7D37B36-E102-4E17-A49B-B92239DD4592}"/>
              </a:ext>
            </a:extLst>
          </p:cNvPr>
          <p:cNvCxnSpPr>
            <a:cxnSpLocks/>
          </p:cNvCxnSpPr>
          <p:nvPr/>
        </p:nvCxnSpPr>
        <p:spPr>
          <a:xfrm flipH="1">
            <a:off x="13875222" y="4650905"/>
            <a:ext cx="121237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5C33A17-5BB4-4EC6-8844-4842F10F537D}"/>
              </a:ext>
            </a:extLst>
          </p:cNvPr>
          <p:cNvCxnSpPr>
            <a:cxnSpLocks/>
          </p:cNvCxnSpPr>
          <p:nvPr/>
        </p:nvCxnSpPr>
        <p:spPr>
          <a:xfrm flipH="1">
            <a:off x="13875222" y="4803305"/>
            <a:ext cx="121237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F5ADFA4-EEE3-4211-A6E6-B72F441A019D}"/>
              </a:ext>
            </a:extLst>
          </p:cNvPr>
          <p:cNvCxnSpPr>
            <a:cxnSpLocks/>
          </p:cNvCxnSpPr>
          <p:nvPr/>
        </p:nvCxnSpPr>
        <p:spPr>
          <a:xfrm>
            <a:off x="13702352" y="4803305"/>
            <a:ext cx="0" cy="47583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0A6AD5-3CA7-4A0D-9D96-05767AA60F46}"/>
              </a:ext>
            </a:extLst>
          </p:cNvPr>
          <p:cNvCxnSpPr>
            <a:cxnSpLocks/>
          </p:cNvCxnSpPr>
          <p:nvPr/>
        </p:nvCxnSpPr>
        <p:spPr>
          <a:xfrm>
            <a:off x="13875220" y="4803304"/>
            <a:ext cx="0" cy="47583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DB138CD8-F246-48ED-BDB8-1CBC751C1E56}"/>
              </a:ext>
            </a:extLst>
          </p:cNvPr>
          <p:cNvSpPr/>
          <p:nvPr/>
        </p:nvSpPr>
        <p:spPr>
          <a:xfrm>
            <a:off x="1219200" y="7794148"/>
            <a:ext cx="13998054" cy="101457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8CD142A-7713-4238-80AB-D2D1B00113ED}"/>
              </a:ext>
            </a:extLst>
          </p:cNvPr>
          <p:cNvCxnSpPr>
            <a:cxnSpLocks/>
          </p:cNvCxnSpPr>
          <p:nvPr/>
        </p:nvCxnSpPr>
        <p:spPr>
          <a:xfrm>
            <a:off x="13875220" y="3968496"/>
            <a:ext cx="0" cy="68240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1EA77F4E-7EEF-4D97-B874-98CFE4B1C295}"/>
              </a:ext>
            </a:extLst>
          </p:cNvPr>
          <p:cNvSpPr/>
          <p:nvPr/>
        </p:nvSpPr>
        <p:spPr>
          <a:xfrm rot="16200000">
            <a:off x="8561954" y="6251978"/>
            <a:ext cx="2008624" cy="107571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F4498CA-49F1-4F99-98DD-6D4E73CCB540}"/>
              </a:ext>
            </a:extLst>
          </p:cNvPr>
          <p:cNvSpPr/>
          <p:nvPr/>
        </p:nvSpPr>
        <p:spPr>
          <a:xfrm rot="16200000">
            <a:off x="9064109" y="8773017"/>
            <a:ext cx="1004312" cy="107571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B2936FA-0FA0-4E72-A65E-13249726B633}"/>
              </a:ext>
            </a:extLst>
          </p:cNvPr>
          <p:cNvSpPr/>
          <p:nvPr/>
        </p:nvSpPr>
        <p:spPr>
          <a:xfrm>
            <a:off x="9352904" y="8031479"/>
            <a:ext cx="457200" cy="457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FDC35C8-454C-41E3-B483-B42B5488DDDB}"/>
              </a:ext>
            </a:extLst>
          </p:cNvPr>
          <p:cNvSpPr txBox="1"/>
          <p:nvPr/>
        </p:nvSpPr>
        <p:spPr>
          <a:xfrm>
            <a:off x="1741910" y="8070956"/>
            <a:ext cx="167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Valley Road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3C3DA7D-A790-4C14-98C1-C4BF810509AE}"/>
              </a:ext>
            </a:extLst>
          </p:cNvPr>
          <p:cNvSpPr txBox="1"/>
          <p:nvPr/>
        </p:nvSpPr>
        <p:spPr>
          <a:xfrm rot="16200000">
            <a:off x="8766375" y="6371487"/>
            <a:ext cx="167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Sunrise Drive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7432D99-3F98-4DED-B398-18DD51FD0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5492" y="879824"/>
            <a:ext cx="3260109" cy="26749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D7E9E84-FC27-4B88-990D-78737B50375A}"/>
              </a:ext>
            </a:extLst>
          </p:cNvPr>
          <p:cNvSpPr txBox="1"/>
          <p:nvPr/>
        </p:nvSpPr>
        <p:spPr>
          <a:xfrm>
            <a:off x="1880433" y="614582"/>
            <a:ext cx="1931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Vicinity Map 2</a:t>
            </a:r>
          </a:p>
        </p:txBody>
      </p:sp>
      <p:sp>
        <p:nvSpPr>
          <p:cNvPr id="51" name="Star: 5 Points 50">
            <a:extLst>
              <a:ext uri="{FF2B5EF4-FFF2-40B4-BE49-F238E27FC236}">
                <a16:creationId xmlns:a16="http://schemas.microsoft.com/office/drawing/2014/main" id="{8E1CE074-04AE-4E5D-A4E1-F22887252C3B}"/>
              </a:ext>
            </a:extLst>
          </p:cNvPr>
          <p:cNvSpPr/>
          <p:nvPr/>
        </p:nvSpPr>
        <p:spPr>
          <a:xfrm>
            <a:off x="1081433" y="1859280"/>
            <a:ext cx="182880" cy="18288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956E36A-5F76-4ADE-B1CC-13D03686ECFC}"/>
              </a:ext>
            </a:extLst>
          </p:cNvPr>
          <p:cNvCxnSpPr>
            <a:cxnSpLocks/>
          </p:cNvCxnSpPr>
          <p:nvPr/>
        </p:nvCxnSpPr>
        <p:spPr>
          <a:xfrm>
            <a:off x="2788920" y="1706880"/>
            <a:ext cx="103029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90A599D-0DE8-4A95-AACC-DEDB16423205}"/>
              </a:ext>
            </a:extLst>
          </p:cNvPr>
          <p:cNvCxnSpPr>
            <a:cxnSpLocks/>
          </p:cNvCxnSpPr>
          <p:nvPr/>
        </p:nvCxnSpPr>
        <p:spPr>
          <a:xfrm>
            <a:off x="3823022" y="1649730"/>
            <a:ext cx="0" cy="12192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EDF6BD62-1D56-4C39-AD46-C644CAEEE5BF}"/>
              </a:ext>
            </a:extLst>
          </p:cNvPr>
          <p:cNvSpPr/>
          <p:nvPr/>
        </p:nvSpPr>
        <p:spPr>
          <a:xfrm>
            <a:off x="11948160" y="4044882"/>
            <a:ext cx="3139437" cy="1136681"/>
          </a:xfrm>
          <a:prstGeom prst="round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632DB2F-E932-4346-86B0-2E92B3EA28C1}"/>
              </a:ext>
            </a:extLst>
          </p:cNvPr>
          <p:cNvSpPr txBox="1"/>
          <p:nvPr/>
        </p:nvSpPr>
        <p:spPr>
          <a:xfrm>
            <a:off x="12148479" y="3807606"/>
            <a:ext cx="167867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Inset</a:t>
            </a:r>
          </a:p>
        </p:txBody>
      </p:sp>
      <p:sp>
        <p:nvSpPr>
          <p:cNvPr id="63" name="Callout: Double Bent Line with No Border 62">
            <a:extLst>
              <a:ext uri="{FF2B5EF4-FFF2-40B4-BE49-F238E27FC236}">
                <a16:creationId xmlns:a16="http://schemas.microsoft.com/office/drawing/2014/main" id="{E17E7174-7E79-45D0-A954-33296B5587A8}"/>
              </a:ext>
            </a:extLst>
          </p:cNvPr>
          <p:cNvSpPr/>
          <p:nvPr/>
        </p:nvSpPr>
        <p:spPr>
          <a:xfrm>
            <a:off x="4577233" y="3874419"/>
            <a:ext cx="1581623" cy="697516"/>
          </a:xfrm>
          <a:prstGeom prst="callout3">
            <a:avLst>
              <a:gd name="adj1" fmla="val 49339"/>
              <a:gd name="adj2" fmla="val -3618"/>
              <a:gd name="adj3" fmla="val 49338"/>
              <a:gd name="adj4" fmla="val -6255"/>
              <a:gd name="adj5" fmla="val 49310"/>
              <a:gd name="adj6" fmla="val -21461"/>
              <a:gd name="adj7" fmla="val 104224"/>
              <a:gd name="adj8" fmla="val -4982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/>
              <a:t>Visually separated bicycle lane (both sides); retaining walls and drainage</a:t>
            </a:r>
          </a:p>
        </p:txBody>
      </p:sp>
      <p:sp>
        <p:nvSpPr>
          <p:cNvPr id="64" name="Callout: Double Bent Line with No Border 63">
            <a:extLst>
              <a:ext uri="{FF2B5EF4-FFF2-40B4-BE49-F238E27FC236}">
                <a16:creationId xmlns:a16="http://schemas.microsoft.com/office/drawing/2014/main" id="{EB92142B-20E6-49D1-9A7F-2E052A020EB8}"/>
              </a:ext>
            </a:extLst>
          </p:cNvPr>
          <p:cNvSpPr/>
          <p:nvPr/>
        </p:nvSpPr>
        <p:spPr>
          <a:xfrm>
            <a:off x="6177490" y="6742785"/>
            <a:ext cx="1594909" cy="697516"/>
          </a:xfrm>
          <a:prstGeom prst="callout3">
            <a:avLst>
              <a:gd name="adj1" fmla="val 49339"/>
              <a:gd name="adj2" fmla="val -3618"/>
              <a:gd name="adj3" fmla="val 49338"/>
              <a:gd name="adj4" fmla="val -6255"/>
              <a:gd name="adj5" fmla="val 49310"/>
              <a:gd name="adj6" fmla="val -21461"/>
              <a:gd name="adj7" fmla="val 227021"/>
              <a:gd name="adj8" fmla="val -72054"/>
            </a:avLst>
          </a:prstGeom>
          <a:noFill/>
          <a:ln cap="rnd">
            <a:solidFill>
              <a:schemeClr val="bg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/>
              <a:t>ADA sidewalks and driveway crossings; formalized parking; stormwater facilities</a:t>
            </a:r>
          </a:p>
        </p:txBody>
      </p:sp>
      <p:sp>
        <p:nvSpPr>
          <p:cNvPr id="65" name="Callout: Double Bent Line with No Border 64">
            <a:extLst>
              <a:ext uri="{FF2B5EF4-FFF2-40B4-BE49-F238E27FC236}">
                <a16:creationId xmlns:a16="http://schemas.microsoft.com/office/drawing/2014/main" id="{380F76A9-8038-4CED-B56B-845FA32CB564}"/>
              </a:ext>
            </a:extLst>
          </p:cNvPr>
          <p:cNvSpPr/>
          <p:nvPr/>
        </p:nvSpPr>
        <p:spPr>
          <a:xfrm>
            <a:off x="13151071" y="8794284"/>
            <a:ext cx="1416124" cy="697516"/>
          </a:xfrm>
          <a:prstGeom prst="callout3">
            <a:avLst>
              <a:gd name="adj1" fmla="val 49339"/>
              <a:gd name="adj2" fmla="val -3618"/>
              <a:gd name="adj3" fmla="val 49338"/>
              <a:gd name="adj4" fmla="val -6255"/>
              <a:gd name="adj5" fmla="val 49310"/>
              <a:gd name="adj6" fmla="val -21461"/>
              <a:gd name="adj7" fmla="val -73334"/>
              <a:gd name="adj8" fmla="val -83497"/>
            </a:avLst>
          </a:prstGeom>
          <a:noFill/>
          <a:ln cap="rnd">
            <a:solidFill>
              <a:schemeClr val="bg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/>
              <a:t>Bicycle lane; ADA sidewalks and driveway crossings</a:t>
            </a:r>
          </a:p>
        </p:txBody>
      </p:sp>
      <p:sp>
        <p:nvSpPr>
          <p:cNvPr id="66" name="Callout: Double Bent Line with No Border 65">
            <a:extLst>
              <a:ext uri="{FF2B5EF4-FFF2-40B4-BE49-F238E27FC236}">
                <a16:creationId xmlns:a16="http://schemas.microsoft.com/office/drawing/2014/main" id="{28096E72-6D8F-4471-82A9-8A4ABCC18DE5}"/>
              </a:ext>
            </a:extLst>
          </p:cNvPr>
          <p:cNvSpPr/>
          <p:nvPr/>
        </p:nvSpPr>
        <p:spPr>
          <a:xfrm>
            <a:off x="11194349" y="8813809"/>
            <a:ext cx="1416124" cy="697516"/>
          </a:xfrm>
          <a:prstGeom prst="callout3">
            <a:avLst>
              <a:gd name="adj1" fmla="val 49339"/>
              <a:gd name="adj2" fmla="val -3618"/>
              <a:gd name="adj3" fmla="val 49338"/>
              <a:gd name="adj4" fmla="val -6255"/>
              <a:gd name="adj5" fmla="val 49310"/>
              <a:gd name="adj6" fmla="val -21461"/>
              <a:gd name="adj7" fmla="val -81631"/>
              <a:gd name="adj8" fmla="val -113739"/>
            </a:avLst>
          </a:prstGeom>
          <a:noFill/>
          <a:ln cap="rnd">
            <a:solidFill>
              <a:schemeClr val="bg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/>
              <a:t>Traffic circle; ADA sidewalks and ramps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1D23505-27EA-408F-8F7E-4873CFA66671}"/>
              </a:ext>
            </a:extLst>
          </p:cNvPr>
          <p:cNvSpPr txBox="1"/>
          <p:nvPr/>
        </p:nvSpPr>
        <p:spPr>
          <a:xfrm>
            <a:off x="8688050" y="896399"/>
            <a:ext cx="3260110" cy="26584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Identified in IWTP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Emphasizes traffic calming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Innovative approach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Complete street approach</a:t>
            </a:r>
          </a:p>
          <a:p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Urban/rural context sensitive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Relative high volume of usage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endParaRPr lang="en-US" sz="500" dirty="0"/>
          </a:p>
          <a:p>
            <a:endParaRPr lang="en-US" sz="2400" dirty="0"/>
          </a:p>
          <a:p>
            <a:endParaRPr lang="en-US" sz="5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7450532-2C68-426C-8545-8859A1DC5A54}"/>
              </a:ext>
            </a:extLst>
          </p:cNvPr>
          <p:cNvSpPr txBox="1"/>
          <p:nvPr/>
        </p:nvSpPr>
        <p:spPr>
          <a:xfrm>
            <a:off x="12116303" y="617857"/>
            <a:ext cx="2788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Cost: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6A235B6A-D4A5-48D4-84CD-C696444364A7}"/>
              </a:ext>
            </a:extLst>
          </p:cNvPr>
          <p:cNvCxnSpPr>
            <a:cxnSpLocks/>
          </p:cNvCxnSpPr>
          <p:nvPr/>
        </p:nvCxnSpPr>
        <p:spPr>
          <a:xfrm flipV="1">
            <a:off x="416689" y="5785523"/>
            <a:ext cx="0" cy="652706"/>
          </a:xfrm>
          <a:prstGeom prst="straightConnector1">
            <a:avLst/>
          </a:prstGeom>
          <a:ln>
            <a:solidFill>
              <a:schemeClr val="bg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E91697DA-DC3F-476E-B143-A4E855A393F2}"/>
              </a:ext>
            </a:extLst>
          </p:cNvPr>
          <p:cNvSpPr txBox="1"/>
          <p:nvPr/>
        </p:nvSpPr>
        <p:spPr>
          <a:xfrm>
            <a:off x="260992" y="6457839"/>
            <a:ext cx="373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67F55D1-D7DD-49A0-9B35-8AB595205E48}"/>
              </a:ext>
            </a:extLst>
          </p:cNvPr>
          <p:cNvSpPr txBox="1"/>
          <p:nvPr/>
        </p:nvSpPr>
        <p:spPr>
          <a:xfrm>
            <a:off x="173620" y="3600016"/>
            <a:ext cx="1931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Vicinity Map 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A66AD22-8EA5-4AE1-95FC-CCAA64517D19}"/>
              </a:ext>
            </a:extLst>
          </p:cNvPr>
          <p:cNvSpPr txBox="1"/>
          <p:nvPr/>
        </p:nvSpPr>
        <p:spPr>
          <a:xfrm>
            <a:off x="188859" y="5458136"/>
            <a:ext cx="1931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Inset Map</a:t>
            </a:r>
          </a:p>
        </p:txBody>
      </p:sp>
    </p:spTree>
    <p:extLst>
      <p:ext uri="{BB962C8B-B14F-4D97-AF65-F5344CB8AC3E}">
        <p14:creationId xmlns:p14="http://schemas.microsoft.com/office/powerpoint/2010/main" val="1505489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4F291DA-3499-4C6D-AAFE-2CED8E771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65" y="3853973"/>
            <a:ext cx="15108164" cy="5865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A87494-0DF3-411B-8DEC-B6CB147E2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338" y="877978"/>
            <a:ext cx="2073858" cy="26888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D79C58-B6F0-458C-998F-FE9719F1FAFE}"/>
              </a:ext>
            </a:extLst>
          </p:cNvPr>
          <p:cNvSpPr txBox="1"/>
          <p:nvPr/>
        </p:nvSpPr>
        <p:spPr>
          <a:xfrm>
            <a:off x="173620" y="97364"/>
            <a:ext cx="1515963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City of Bainbridge Island Countywide Project Proposal: </a:t>
            </a:r>
            <a:r>
              <a:rPr lang="en-US" sz="2400" b="1" dirty="0"/>
              <a:t>Blakely to Lynwood Bicycle and Pedestrian Improvements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188C0-E0ED-4D54-84FF-CF28F2D2EDF1}"/>
              </a:ext>
            </a:extLst>
          </p:cNvPr>
          <p:cNvSpPr txBox="1"/>
          <p:nvPr/>
        </p:nvSpPr>
        <p:spPr>
          <a:xfrm>
            <a:off x="4280591" y="890610"/>
            <a:ext cx="2953094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Supports local centers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Funding feasibility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r>
              <a:rPr lang="en-US" dirty="0"/>
              <a:t>     Cross juris. opportunities</a:t>
            </a:r>
          </a:p>
          <a:p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Safety/capacity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Health equity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Air quality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Multimodal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7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4167EA-7517-43BB-9AAE-0AB919622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39" y="879825"/>
            <a:ext cx="1530371" cy="26749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24B5F9-3944-4CDD-B460-24EB276BBC2D}"/>
              </a:ext>
            </a:extLst>
          </p:cNvPr>
          <p:cNvSpPr txBox="1"/>
          <p:nvPr/>
        </p:nvSpPr>
        <p:spPr>
          <a:xfrm>
            <a:off x="95534" y="616491"/>
            <a:ext cx="1931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Vicinity Map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B52D8F-4C71-463D-92CF-49AD343C8DF1}"/>
              </a:ext>
            </a:extLst>
          </p:cNvPr>
          <p:cNvSpPr txBox="1"/>
          <p:nvPr/>
        </p:nvSpPr>
        <p:spPr>
          <a:xfrm>
            <a:off x="4192335" y="642516"/>
            <a:ext cx="1931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PSRC Criteria: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A5563C-96F0-4139-BCAB-B29BB823F20A}"/>
              </a:ext>
            </a:extLst>
          </p:cNvPr>
          <p:cNvSpPr txBox="1"/>
          <p:nvPr/>
        </p:nvSpPr>
        <p:spPr>
          <a:xfrm>
            <a:off x="7372887" y="641217"/>
            <a:ext cx="1931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City Criteria / Notes: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FC7936-5A02-4A3F-9C3F-4277CE2D172B}"/>
              </a:ext>
            </a:extLst>
          </p:cNvPr>
          <p:cNvSpPr txBox="1"/>
          <p:nvPr/>
        </p:nvSpPr>
        <p:spPr>
          <a:xfrm rot="16200000">
            <a:off x="11423531" y="5633114"/>
            <a:ext cx="167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Baker Hill Road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A20993-9B47-404D-B2C4-81393721E8BF}"/>
              </a:ext>
            </a:extLst>
          </p:cNvPr>
          <p:cNvSpPr txBox="1"/>
          <p:nvPr/>
        </p:nvSpPr>
        <p:spPr>
          <a:xfrm rot="21242497">
            <a:off x="1066182" y="3856209"/>
            <a:ext cx="167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Blakely Avenue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D7E9E84-FC27-4B88-990D-78737B50375A}"/>
              </a:ext>
            </a:extLst>
          </p:cNvPr>
          <p:cNvSpPr txBox="1"/>
          <p:nvPr/>
        </p:nvSpPr>
        <p:spPr>
          <a:xfrm>
            <a:off x="1880433" y="614582"/>
            <a:ext cx="1931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Vicinity Map 2</a:t>
            </a:r>
          </a:p>
        </p:txBody>
      </p:sp>
      <p:sp>
        <p:nvSpPr>
          <p:cNvPr id="51" name="Star: 5 Points 50">
            <a:extLst>
              <a:ext uri="{FF2B5EF4-FFF2-40B4-BE49-F238E27FC236}">
                <a16:creationId xmlns:a16="http://schemas.microsoft.com/office/drawing/2014/main" id="{8E1CE074-04AE-4E5D-A4E1-F22887252C3B}"/>
              </a:ext>
            </a:extLst>
          </p:cNvPr>
          <p:cNvSpPr/>
          <p:nvPr/>
        </p:nvSpPr>
        <p:spPr>
          <a:xfrm>
            <a:off x="672835" y="2771238"/>
            <a:ext cx="182880" cy="18288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EDF6BD62-1D56-4C39-AD46-C644CAEEE5BF}"/>
              </a:ext>
            </a:extLst>
          </p:cNvPr>
          <p:cNvSpPr/>
          <p:nvPr/>
        </p:nvSpPr>
        <p:spPr>
          <a:xfrm>
            <a:off x="11902423" y="7040764"/>
            <a:ext cx="874794" cy="544172"/>
          </a:xfrm>
          <a:prstGeom prst="round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632DB2F-E932-4346-86B0-2E92B3EA28C1}"/>
              </a:ext>
            </a:extLst>
          </p:cNvPr>
          <p:cNvSpPr txBox="1"/>
          <p:nvPr/>
        </p:nvSpPr>
        <p:spPr>
          <a:xfrm>
            <a:off x="11928322" y="6804463"/>
            <a:ext cx="58210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Inset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1D23505-27EA-408F-8F7E-4873CFA66671}"/>
              </a:ext>
            </a:extLst>
          </p:cNvPr>
          <p:cNvSpPr txBox="1"/>
          <p:nvPr/>
        </p:nvSpPr>
        <p:spPr>
          <a:xfrm>
            <a:off x="7465811" y="902201"/>
            <a:ext cx="3260110" cy="26584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Identified in IWTP and CIP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Emphasizes traffic calming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Innovative approach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Complete street approach</a:t>
            </a:r>
          </a:p>
          <a:p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Urban/rural context sensitive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Relative high volume of usage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Addresses known safety issue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endParaRPr lang="en-US" sz="500" dirty="0"/>
          </a:p>
          <a:p>
            <a:endParaRPr lang="en-US" sz="2400" dirty="0"/>
          </a:p>
          <a:p>
            <a:endParaRPr lang="en-US" sz="5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F2C5FF8-6913-4F7E-9192-19D4E00AAA73}"/>
              </a:ext>
            </a:extLst>
          </p:cNvPr>
          <p:cNvSpPr txBox="1"/>
          <p:nvPr/>
        </p:nvSpPr>
        <p:spPr>
          <a:xfrm rot="21113613">
            <a:off x="7175098" y="7063675"/>
            <a:ext cx="2453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Lynwood Center Road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4E9B10E-DD48-452E-A74B-3ADFE74AEBFE}"/>
              </a:ext>
            </a:extLst>
          </p:cNvPr>
          <p:cNvCxnSpPr>
            <a:cxnSpLocks/>
          </p:cNvCxnSpPr>
          <p:nvPr/>
        </p:nvCxnSpPr>
        <p:spPr>
          <a:xfrm rot="16200000" flipV="1">
            <a:off x="14511587" y="4023345"/>
            <a:ext cx="0" cy="652706"/>
          </a:xfrm>
          <a:prstGeom prst="straightConnector1">
            <a:avLst/>
          </a:prstGeom>
          <a:ln>
            <a:solidFill>
              <a:schemeClr val="bg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F7AE8EAF-F709-4B54-97D7-0EE06AA24B51}"/>
              </a:ext>
            </a:extLst>
          </p:cNvPr>
          <p:cNvSpPr txBox="1"/>
          <p:nvPr/>
        </p:nvSpPr>
        <p:spPr>
          <a:xfrm>
            <a:off x="14874593" y="4165032"/>
            <a:ext cx="373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C67599-C6B4-46A7-AB24-32BA81B460D5}"/>
              </a:ext>
            </a:extLst>
          </p:cNvPr>
          <p:cNvCxnSpPr>
            <a:cxnSpLocks/>
          </p:cNvCxnSpPr>
          <p:nvPr/>
        </p:nvCxnSpPr>
        <p:spPr>
          <a:xfrm>
            <a:off x="882515" y="6400596"/>
            <a:ext cx="611005" cy="854655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9B07863-9B0F-452C-8290-8013A57BA549}"/>
              </a:ext>
            </a:extLst>
          </p:cNvPr>
          <p:cNvCxnSpPr>
            <a:cxnSpLocks/>
          </p:cNvCxnSpPr>
          <p:nvPr/>
        </p:nvCxnSpPr>
        <p:spPr>
          <a:xfrm>
            <a:off x="882515" y="4413094"/>
            <a:ext cx="0" cy="2013244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95F974B-A125-4593-A7D7-BA499485E03B}"/>
              </a:ext>
            </a:extLst>
          </p:cNvPr>
          <p:cNvCxnSpPr>
            <a:cxnSpLocks/>
          </p:cNvCxnSpPr>
          <p:nvPr/>
        </p:nvCxnSpPr>
        <p:spPr>
          <a:xfrm>
            <a:off x="1473658" y="7229336"/>
            <a:ext cx="1178102" cy="684783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C411928E-D9A0-4111-AA12-95F52A2C5A01}"/>
              </a:ext>
            </a:extLst>
          </p:cNvPr>
          <p:cNvSpPr/>
          <p:nvPr/>
        </p:nvSpPr>
        <p:spPr>
          <a:xfrm>
            <a:off x="891540" y="5905500"/>
            <a:ext cx="670560" cy="1363980"/>
          </a:xfrm>
          <a:custGeom>
            <a:avLst/>
            <a:gdLst>
              <a:gd name="connsiteX0" fmla="*/ 0 w 670560"/>
              <a:gd name="connsiteY0" fmla="*/ 0 h 1363980"/>
              <a:gd name="connsiteX1" fmla="*/ 327660 w 670560"/>
              <a:gd name="connsiteY1" fmla="*/ 495300 h 1363980"/>
              <a:gd name="connsiteX2" fmla="*/ 670560 w 670560"/>
              <a:gd name="connsiteY2" fmla="*/ 1363980 h 136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560" h="1363980">
                <a:moveTo>
                  <a:pt x="0" y="0"/>
                </a:moveTo>
                <a:cubicBezTo>
                  <a:pt x="107950" y="133985"/>
                  <a:pt x="215900" y="267970"/>
                  <a:pt x="327660" y="495300"/>
                </a:cubicBezTo>
                <a:cubicBezTo>
                  <a:pt x="439420" y="722630"/>
                  <a:pt x="554990" y="1043305"/>
                  <a:pt x="670560" y="1363980"/>
                </a:cubicBezTo>
              </a:path>
            </a:pathLst>
          </a:custGeom>
          <a:ln w="76200">
            <a:prstDash val="sys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15F4A776-B362-4331-9DDA-7C8169E42D0A}"/>
              </a:ext>
            </a:extLst>
          </p:cNvPr>
          <p:cNvSpPr/>
          <p:nvPr/>
        </p:nvSpPr>
        <p:spPr>
          <a:xfrm>
            <a:off x="2640185" y="7929854"/>
            <a:ext cx="1981200" cy="1087380"/>
          </a:xfrm>
          <a:custGeom>
            <a:avLst/>
            <a:gdLst>
              <a:gd name="connsiteX0" fmla="*/ 0 w 1981200"/>
              <a:gd name="connsiteY0" fmla="*/ 0 h 1087380"/>
              <a:gd name="connsiteX1" fmla="*/ 510540 w 1981200"/>
              <a:gd name="connsiteY1" fmla="*/ 586740 h 1087380"/>
              <a:gd name="connsiteX2" fmla="*/ 1440180 w 1981200"/>
              <a:gd name="connsiteY2" fmla="*/ 1051560 h 1087380"/>
              <a:gd name="connsiteX3" fmla="*/ 1981200 w 1981200"/>
              <a:gd name="connsiteY3" fmla="*/ 1021080 h 10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1200" h="1087380">
                <a:moveTo>
                  <a:pt x="0" y="0"/>
                </a:moveTo>
                <a:cubicBezTo>
                  <a:pt x="135255" y="205740"/>
                  <a:pt x="270510" y="411480"/>
                  <a:pt x="510540" y="586740"/>
                </a:cubicBezTo>
                <a:cubicBezTo>
                  <a:pt x="750570" y="762000"/>
                  <a:pt x="1195070" y="979170"/>
                  <a:pt x="1440180" y="1051560"/>
                </a:cubicBezTo>
                <a:cubicBezTo>
                  <a:pt x="1685290" y="1123950"/>
                  <a:pt x="1833245" y="1072515"/>
                  <a:pt x="1981200" y="1021080"/>
                </a:cubicBezTo>
              </a:path>
            </a:pathLst>
          </a:custGeom>
          <a:ln w="76200">
            <a:prstDash val="sys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5472B94-B8DE-4A03-9D55-F641E601FA57}"/>
              </a:ext>
            </a:extLst>
          </p:cNvPr>
          <p:cNvCxnSpPr>
            <a:cxnSpLocks/>
          </p:cNvCxnSpPr>
          <p:nvPr/>
        </p:nvCxnSpPr>
        <p:spPr>
          <a:xfrm>
            <a:off x="2644827" y="7895129"/>
            <a:ext cx="1431873" cy="898351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11E47B1F-2B8F-4485-A076-E52A1FB522BE}"/>
              </a:ext>
            </a:extLst>
          </p:cNvPr>
          <p:cNvSpPr/>
          <p:nvPr/>
        </p:nvSpPr>
        <p:spPr>
          <a:xfrm>
            <a:off x="4076700" y="7117368"/>
            <a:ext cx="7345680" cy="1773502"/>
          </a:xfrm>
          <a:custGeom>
            <a:avLst/>
            <a:gdLst>
              <a:gd name="connsiteX0" fmla="*/ 0 w 7345680"/>
              <a:gd name="connsiteY0" fmla="*/ 1676112 h 1773502"/>
              <a:gd name="connsiteX1" fmla="*/ 662940 w 7345680"/>
              <a:gd name="connsiteY1" fmla="*/ 1759932 h 1773502"/>
              <a:gd name="connsiteX2" fmla="*/ 1645920 w 7345680"/>
              <a:gd name="connsiteY2" fmla="*/ 1424652 h 1773502"/>
              <a:gd name="connsiteX3" fmla="*/ 2484120 w 7345680"/>
              <a:gd name="connsiteY3" fmla="*/ 921732 h 1773502"/>
              <a:gd name="connsiteX4" fmla="*/ 3032760 w 7345680"/>
              <a:gd name="connsiteY4" fmla="*/ 655032 h 1773502"/>
              <a:gd name="connsiteX5" fmla="*/ 4206240 w 7345680"/>
              <a:gd name="connsiteY5" fmla="*/ 403572 h 1773502"/>
              <a:gd name="connsiteX6" fmla="*/ 6560820 w 7345680"/>
              <a:gd name="connsiteY6" fmla="*/ 83532 h 1773502"/>
              <a:gd name="connsiteX7" fmla="*/ 7147560 w 7345680"/>
              <a:gd name="connsiteY7" fmla="*/ 7332 h 1773502"/>
              <a:gd name="connsiteX8" fmla="*/ 7345680 w 7345680"/>
              <a:gd name="connsiteY8" fmla="*/ 7332 h 17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5680" h="1773502">
                <a:moveTo>
                  <a:pt x="0" y="1676112"/>
                </a:moveTo>
                <a:cubicBezTo>
                  <a:pt x="194310" y="1738977"/>
                  <a:pt x="388620" y="1801842"/>
                  <a:pt x="662940" y="1759932"/>
                </a:cubicBezTo>
                <a:cubicBezTo>
                  <a:pt x="937260" y="1718022"/>
                  <a:pt x="1342390" y="1564352"/>
                  <a:pt x="1645920" y="1424652"/>
                </a:cubicBezTo>
                <a:cubicBezTo>
                  <a:pt x="1949450" y="1284952"/>
                  <a:pt x="2252980" y="1050002"/>
                  <a:pt x="2484120" y="921732"/>
                </a:cubicBezTo>
                <a:cubicBezTo>
                  <a:pt x="2715260" y="793462"/>
                  <a:pt x="2745740" y="741392"/>
                  <a:pt x="3032760" y="655032"/>
                </a:cubicBezTo>
                <a:cubicBezTo>
                  <a:pt x="3319780" y="568672"/>
                  <a:pt x="3618230" y="498822"/>
                  <a:pt x="4206240" y="403572"/>
                </a:cubicBezTo>
                <a:cubicBezTo>
                  <a:pt x="4794250" y="308322"/>
                  <a:pt x="6560820" y="83532"/>
                  <a:pt x="6560820" y="83532"/>
                </a:cubicBezTo>
                <a:lnTo>
                  <a:pt x="7147560" y="7332"/>
                </a:lnTo>
                <a:cubicBezTo>
                  <a:pt x="7278370" y="-5368"/>
                  <a:pt x="7312025" y="982"/>
                  <a:pt x="7345680" y="7332"/>
                </a:cubicBezTo>
              </a:path>
            </a:pathLst>
          </a:cu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A3440DB-4C57-4539-A124-1A6650B73B6F}"/>
              </a:ext>
            </a:extLst>
          </p:cNvPr>
          <p:cNvSpPr txBox="1"/>
          <p:nvPr/>
        </p:nvSpPr>
        <p:spPr>
          <a:xfrm>
            <a:off x="12447535" y="7967822"/>
            <a:ext cx="2276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Lynwood Center</a:t>
            </a:r>
          </a:p>
        </p:txBody>
      </p:sp>
      <p:sp>
        <p:nvSpPr>
          <p:cNvPr id="84" name="Callout: Double Bent Line with No Border 83">
            <a:extLst>
              <a:ext uri="{FF2B5EF4-FFF2-40B4-BE49-F238E27FC236}">
                <a16:creationId xmlns:a16="http://schemas.microsoft.com/office/drawing/2014/main" id="{C09F5A25-57A2-4BA1-A290-98D0A37ADCA2}"/>
              </a:ext>
            </a:extLst>
          </p:cNvPr>
          <p:cNvSpPr/>
          <p:nvPr/>
        </p:nvSpPr>
        <p:spPr>
          <a:xfrm>
            <a:off x="2675980" y="5589583"/>
            <a:ext cx="1292839" cy="697516"/>
          </a:xfrm>
          <a:prstGeom prst="callout3">
            <a:avLst>
              <a:gd name="adj1" fmla="val 49339"/>
              <a:gd name="adj2" fmla="val -3618"/>
              <a:gd name="adj3" fmla="val 49338"/>
              <a:gd name="adj4" fmla="val -6255"/>
              <a:gd name="adj5" fmla="val 49310"/>
              <a:gd name="adj6" fmla="val -21461"/>
              <a:gd name="adj7" fmla="val -164677"/>
              <a:gd name="adj8" fmla="val -138759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/>
              <a:t>Paved bicycle lane shoulder – (both sides)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C4113E5-9E3F-4235-B5FC-93A7611CE816}"/>
              </a:ext>
            </a:extLst>
          </p:cNvPr>
          <p:cNvCxnSpPr>
            <a:cxnSpLocks/>
            <a:endCxn id="49" idx="0"/>
          </p:cNvCxnSpPr>
          <p:nvPr/>
        </p:nvCxnSpPr>
        <p:spPr>
          <a:xfrm>
            <a:off x="2387574" y="5935980"/>
            <a:ext cx="252611" cy="199387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Callout: Double Bent Line with No Border 88">
            <a:extLst>
              <a:ext uri="{FF2B5EF4-FFF2-40B4-BE49-F238E27FC236}">
                <a16:creationId xmlns:a16="http://schemas.microsoft.com/office/drawing/2014/main" id="{F3CDF7E2-39DA-42D1-8C07-4B90AB232E2D}"/>
              </a:ext>
            </a:extLst>
          </p:cNvPr>
          <p:cNvSpPr/>
          <p:nvPr/>
        </p:nvSpPr>
        <p:spPr>
          <a:xfrm>
            <a:off x="2673567" y="8884527"/>
            <a:ext cx="1292839" cy="697516"/>
          </a:xfrm>
          <a:prstGeom prst="callout3">
            <a:avLst>
              <a:gd name="adj1" fmla="val 49339"/>
              <a:gd name="adj2" fmla="val -3618"/>
              <a:gd name="adj3" fmla="val 49338"/>
              <a:gd name="adj4" fmla="val -6255"/>
              <a:gd name="adj5" fmla="val 49310"/>
              <a:gd name="adj6" fmla="val -21461"/>
              <a:gd name="adj7" fmla="val -81651"/>
              <a:gd name="adj8" fmla="val 19986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/>
              <a:t>Optional paved multi-use separated path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FEEDAB70-2EB7-45AB-B055-2163EC9FCA98}"/>
              </a:ext>
            </a:extLst>
          </p:cNvPr>
          <p:cNvCxnSpPr>
            <a:cxnSpLocks/>
            <a:stCxn id="108" idx="3"/>
          </p:cNvCxnSpPr>
          <p:nvPr/>
        </p:nvCxnSpPr>
        <p:spPr>
          <a:xfrm>
            <a:off x="1632030" y="7523544"/>
            <a:ext cx="755544" cy="170974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Callout: Double Bent Line with No Border 94">
            <a:extLst>
              <a:ext uri="{FF2B5EF4-FFF2-40B4-BE49-F238E27FC236}">
                <a16:creationId xmlns:a16="http://schemas.microsoft.com/office/drawing/2014/main" id="{5F974C5E-C877-484E-A0EE-88CBCFCD3B29}"/>
              </a:ext>
            </a:extLst>
          </p:cNvPr>
          <p:cNvSpPr/>
          <p:nvPr/>
        </p:nvSpPr>
        <p:spPr>
          <a:xfrm>
            <a:off x="10609583" y="7941564"/>
            <a:ext cx="1239339" cy="697516"/>
          </a:xfrm>
          <a:prstGeom prst="callout3">
            <a:avLst>
              <a:gd name="adj1" fmla="val 49339"/>
              <a:gd name="adj2" fmla="val -3618"/>
              <a:gd name="adj3" fmla="val 49338"/>
              <a:gd name="adj4" fmla="val -6255"/>
              <a:gd name="adj5" fmla="val 49310"/>
              <a:gd name="adj6" fmla="val -21461"/>
              <a:gd name="adj7" fmla="val -83366"/>
              <a:gd name="adj8" fmla="val -9489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/>
              <a:t>Paved bicycle lane shoulder – southbound (one side)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8E403E96-F2AD-4528-9027-01929320F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851" y="3845818"/>
            <a:ext cx="4749851" cy="2887164"/>
          </a:xfrm>
          <a:prstGeom prst="rect">
            <a:avLst/>
          </a:prstGeom>
          <a:ln w="127000">
            <a:solidFill>
              <a:schemeClr val="bg1"/>
            </a:solidFill>
          </a:ln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CF4E7FC9-0FF5-4AEE-9CE4-FEE31037DCAB}"/>
              </a:ext>
            </a:extLst>
          </p:cNvPr>
          <p:cNvSpPr/>
          <p:nvPr/>
        </p:nvSpPr>
        <p:spPr>
          <a:xfrm>
            <a:off x="6543718" y="5014409"/>
            <a:ext cx="1294738" cy="11710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Callout: Double Bent Line with No Border 99">
            <a:extLst>
              <a:ext uri="{FF2B5EF4-FFF2-40B4-BE49-F238E27FC236}">
                <a16:creationId xmlns:a16="http://schemas.microsoft.com/office/drawing/2014/main" id="{28114A0D-F0B4-4A4F-85A0-0D6C44E2F6E5}"/>
              </a:ext>
            </a:extLst>
          </p:cNvPr>
          <p:cNvSpPr/>
          <p:nvPr/>
        </p:nvSpPr>
        <p:spPr>
          <a:xfrm>
            <a:off x="4541523" y="5080853"/>
            <a:ext cx="1507561" cy="697516"/>
          </a:xfrm>
          <a:prstGeom prst="callout3">
            <a:avLst>
              <a:gd name="adj1" fmla="val 35658"/>
              <a:gd name="adj2" fmla="val 100258"/>
              <a:gd name="adj3" fmla="val 35860"/>
              <a:gd name="adj4" fmla="val 103306"/>
              <a:gd name="adj5" fmla="val 36441"/>
              <a:gd name="adj6" fmla="val 124086"/>
              <a:gd name="adj7" fmla="val 73875"/>
              <a:gd name="adj8" fmla="val 173968"/>
            </a:avLst>
          </a:prstGeom>
          <a:noFill/>
          <a:ln cap="rnd">
            <a:solidFill>
              <a:schemeClr val="bg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b="1" dirty="0"/>
              <a:t>4-way stop or traffic circle/calming; ADA sidewalk ramps; bus stop improvements and covered bicycle storage</a:t>
            </a:r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F008889D-0EE8-4601-9E1C-C0E8D03D1586}"/>
              </a:ext>
            </a:extLst>
          </p:cNvPr>
          <p:cNvSpPr/>
          <p:nvPr/>
        </p:nvSpPr>
        <p:spPr>
          <a:xfrm>
            <a:off x="2851261" y="1168400"/>
            <a:ext cx="694579" cy="1798320"/>
          </a:xfrm>
          <a:custGeom>
            <a:avLst/>
            <a:gdLst>
              <a:gd name="connsiteX0" fmla="*/ 694579 w 694579"/>
              <a:gd name="connsiteY0" fmla="*/ 0 h 1798320"/>
              <a:gd name="connsiteX1" fmla="*/ 557419 w 694579"/>
              <a:gd name="connsiteY1" fmla="*/ 10160 h 1798320"/>
              <a:gd name="connsiteX2" fmla="*/ 425339 w 694579"/>
              <a:gd name="connsiteY2" fmla="*/ 10160 h 1798320"/>
              <a:gd name="connsiteX3" fmla="*/ 359299 w 694579"/>
              <a:gd name="connsiteY3" fmla="*/ 35560 h 1798320"/>
              <a:gd name="connsiteX4" fmla="*/ 272939 w 694579"/>
              <a:gd name="connsiteY4" fmla="*/ 96520 h 1798320"/>
              <a:gd name="connsiteX5" fmla="*/ 206899 w 694579"/>
              <a:gd name="connsiteY5" fmla="*/ 172720 h 1798320"/>
              <a:gd name="connsiteX6" fmla="*/ 135779 w 694579"/>
              <a:gd name="connsiteY6" fmla="*/ 304800 h 1798320"/>
              <a:gd name="connsiteX7" fmla="*/ 64659 w 694579"/>
              <a:gd name="connsiteY7" fmla="*/ 421640 h 1798320"/>
              <a:gd name="connsiteX8" fmla="*/ 8779 w 694579"/>
              <a:gd name="connsiteY8" fmla="*/ 502920 h 1798320"/>
              <a:gd name="connsiteX9" fmla="*/ 3699 w 694579"/>
              <a:gd name="connsiteY9" fmla="*/ 609600 h 1798320"/>
              <a:gd name="connsiteX10" fmla="*/ 44339 w 694579"/>
              <a:gd name="connsiteY10" fmla="*/ 721360 h 1798320"/>
              <a:gd name="connsiteX11" fmla="*/ 105299 w 694579"/>
              <a:gd name="connsiteY11" fmla="*/ 822960 h 1798320"/>
              <a:gd name="connsiteX12" fmla="*/ 186579 w 694579"/>
              <a:gd name="connsiteY12" fmla="*/ 975360 h 1798320"/>
              <a:gd name="connsiteX13" fmla="*/ 217059 w 694579"/>
              <a:gd name="connsiteY13" fmla="*/ 1143000 h 1798320"/>
              <a:gd name="connsiteX14" fmla="*/ 257699 w 694579"/>
              <a:gd name="connsiteY14" fmla="*/ 1463040 h 1798320"/>
              <a:gd name="connsiteX15" fmla="*/ 257699 w 694579"/>
              <a:gd name="connsiteY15" fmla="*/ 1544320 h 1798320"/>
              <a:gd name="connsiteX16" fmla="*/ 272939 w 694579"/>
              <a:gd name="connsiteY16" fmla="*/ 1620520 h 1798320"/>
              <a:gd name="connsiteX17" fmla="*/ 247539 w 694579"/>
              <a:gd name="connsiteY17" fmla="*/ 1737360 h 1798320"/>
              <a:gd name="connsiteX18" fmla="*/ 232299 w 694579"/>
              <a:gd name="connsiteY18" fmla="*/ 1798320 h 179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94579" h="1798320">
                <a:moveTo>
                  <a:pt x="694579" y="0"/>
                </a:moveTo>
                <a:cubicBezTo>
                  <a:pt x="648435" y="4233"/>
                  <a:pt x="602292" y="8467"/>
                  <a:pt x="557419" y="10160"/>
                </a:cubicBezTo>
                <a:cubicBezTo>
                  <a:pt x="512546" y="11853"/>
                  <a:pt x="458359" y="5927"/>
                  <a:pt x="425339" y="10160"/>
                </a:cubicBezTo>
                <a:cubicBezTo>
                  <a:pt x="392319" y="14393"/>
                  <a:pt x="384699" y="21167"/>
                  <a:pt x="359299" y="35560"/>
                </a:cubicBezTo>
                <a:cubicBezTo>
                  <a:pt x="333899" y="49953"/>
                  <a:pt x="298339" y="73660"/>
                  <a:pt x="272939" y="96520"/>
                </a:cubicBezTo>
                <a:cubicBezTo>
                  <a:pt x="247539" y="119380"/>
                  <a:pt x="229759" y="138007"/>
                  <a:pt x="206899" y="172720"/>
                </a:cubicBezTo>
                <a:cubicBezTo>
                  <a:pt x="184039" y="207433"/>
                  <a:pt x="159486" y="263313"/>
                  <a:pt x="135779" y="304800"/>
                </a:cubicBezTo>
                <a:cubicBezTo>
                  <a:pt x="112072" y="346287"/>
                  <a:pt x="85826" y="388620"/>
                  <a:pt x="64659" y="421640"/>
                </a:cubicBezTo>
                <a:cubicBezTo>
                  <a:pt x="43492" y="454660"/>
                  <a:pt x="18939" y="471593"/>
                  <a:pt x="8779" y="502920"/>
                </a:cubicBezTo>
                <a:cubicBezTo>
                  <a:pt x="-1381" y="534247"/>
                  <a:pt x="-2228" y="573193"/>
                  <a:pt x="3699" y="609600"/>
                </a:cubicBezTo>
                <a:cubicBezTo>
                  <a:pt x="9626" y="646007"/>
                  <a:pt x="27406" y="685800"/>
                  <a:pt x="44339" y="721360"/>
                </a:cubicBezTo>
                <a:cubicBezTo>
                  <a:pt x="61272" y="756920"/>
                  <a:pt x="81592" y="780627"/>
                  <a:pt x="105299" y="822960"/>
                </a:cubicBezTo>
                <a:cubicBezTo>
                  <a:pt x="129006" y="865293"/>
                  <a:pt x="167952" y="922020"/>
                  <a:pt x="186579" y="975360"/>
                </a:cubicBezTo>
                <a:cubicBezTo>
                  <a:pt x="205206" y="1028700"/>
                  <a:pt x="205206" y="1061720"/>
                  <a:pt x="217059" y="1143000"/>
                </a:cubicBezTo>
                <a:cubicBezTo>
                  <a:pt x="228912" y="1224280"/>
                  <a:pt x="250926" y="1396153"/>
                  <a:pt x="257699" y="1463040"/>
                </a:cubicBezTo>
                <a:cubicBezTo>
                  <a:pt x="264472" y="1529927"/>
                  <a:pt x="255159" y="1518073"/>
                  <a:pt x="257699" y="1544320"/>
                </a:cubicBezTo>
                <a:cubicBezTo>
                  <a:pt x="260239" y="1570567"/>
                  <a:pt x="274632" y="1588347"/>
                  <a:pt x="272939" y="1620520"/>
                </a:cubicBezTo>
                <a:cubicBezTo>
                  <a:pt x="271246" y="1652693"/>
                  <a:pt x="254312" y="1707727"/>
                  <a:pt x="247539" y="1737360"/>
                </a:cubicBezTo>
                <a:cubicBezTo>
                  <a:pt x="240766" y="1766993"/>
                  <a:pt x="236532" y="1782656"/>
                  <a:pt x="232299" y="1798320"/>
                </a:cubicBez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ABF6C6E-6CE4-4E19-BB89-370290ED3075}"/>
              </a:ext>
            </a:extLst>
          </p:cNvPr>
          <p:cNvSpPr txBox="1"/>
          <p:nvPr/>
        </p:nvSpPr>
        <p:spPr>
          <a:xfrm>
            <a:off x="173620" y="3600016"/>
            <a:ext cx="1931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Vicinity Map 3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772B152-7473-4209-AE18-2661FFAF71DF}"/>
              </a:ext>
            </a:extLst>
          </p:cNvPr>
          <p:cNvSpPr txBox="1"/>
          <p:nvPr/>
        </p:nvSpPr>
        <p:spPr>
          <a:xfrm>
            <a:off x="4541523" y="3600949"/>
            <a:ext cx="1931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Inset Map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483A6F7-5A61-4AE2-B9CF-3980A9A9D9A0}"/>
              </a:ext>
            </a:extLst>
          </p:cNvPr>
          <p:cNvSpPr txBox="1"/>
          <p:nvPr/>
        </p:nvSpPr>
        <p:spPr>
          <a:xfrm>
            <a:off x="10971935" y="913255"/>
            <a:ext cx="4350794" cy="26573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dirty="0"/>
              <a:t>ROW: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$100,000 Local Funds (secured)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" dirty="0"/>
          </a:p>
          <a:p>
            <a:r>
              <a:rPr lang="en-US" dirty="0"/>
              <a:t>Preliminary Engineering: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$25,000 Local Funds (Secured)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$125,000 Federal Funds</a:t>
            </a:r>
          </a:p>
          <a:p>
            <a:endParaRPr lang="en-US" sz="300" dirty="0"/>
          </a:p>
          <a:p>
            <a:r>
              <a:rPr lang="en-US" dirty="0"/>
              <a:t>Construction: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$160,000 Local Funds (Secured)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$1,025,000 Federal Funds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" dirty="0"/>
          </a:p>
          <a:p>
            <a:r>
              <a:rPr lang="en-US" b="1" dirty="0"/>
              <a:t>Total Cost: $1,435,000</a:t>
            </a:r>
          </a:p>
          <a:p>
            <a:endParaRPr lang="en-US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66413C0-92AA-4385-A89E-8CA0F1D355C4}"/>
              </a:ext>
            </a:extLst>
          </p:cNvPr>
          <p:cNvSpPr txBox="1"/>
          <p:nvPr/>
        </p:nvSpPr>
        <p:spPr>
          <a:xfrm>
            <a:off x="10897321" y="633688"/>
            <a:ext cx="3889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Cost:</a:t>
            </a:r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69613CFB-DBC5-4420-AE6B-B31EB7ED790C}"/>
              </a:ext>
            </a:extLst>
          </p:cNvPr>
          <p:cNvSpPr/>
          <p:nvPr/>
        </p:nvSpPr>
        <p:spPr>
          <a:xfrm>
            <a:off x="949124" y="6574420"/>
            <a:ext cx="1516284" cy="1354238"/>
          </a:xfrm>
          <a:custGeom>
            <a:avLst/>
            <a:gdLst>
              <a:gd name="connsiteX0" fmla="*/ 0 w 1516284"/>
              <a:gd name="connsiteY0" fmla="*/ 0 h 1354238"/>
              <a:gd name="connsiteX1" fmla="*/ 150471 w 1516284"/>
              <a:gd name="connsiteY1" fmla="*/ 439838 h 1354238"/>
              <a:gd name="connsiteX2" fmla="*/ 416689 w 1516284"/>
              <a:gd name="connsiteY2" fmla="*/ 752355 h 1354238"/>
              <a:gd name="connsiteX3" fmla="*/ 682906 w 1516284"/>
              <a:gd name="connsiteY3" fmla="*/ 949124 h 1354238"/>
              <a:gd name="connsiteX4" fmla="*/ 960699 w 1516284"/>
              <a:gd name="connsiteY4" fmla="*/ 1122745 h 1354238"/>
              <a:gd name="connsiteX5" fmla="*/ 1261641 w 1516284"/>
              <a:gd name="connsiteY5" fmla="*/ 1261641 h 1354238"/>
              <a:gd name="connsiteX6" fmla="*/ 1516284 w 1516284"/>
              <a:gd name="connsiteY6" fmla="*/ 1354238 h 1354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6284" h="1354238">
                <a:moveTo>
                  <a:pt x="0" y="0"/>
                </a:moveTo>
                <a:cubicBezTo>
                  <a:pt x="40511" y="157223"/>
                  <a:pt x="81023" y="314446"/>
                  <a:pt x="150471" y="439838"/>
                </a:cubicBezTo>
                <a:cubicBezTo>
                  <a:pt x="219919" y="565230"/>
                  <a:pt x="327950" y="667474"/>
                  <a:pt x="416689" y="752355"/>
                </a:cubicBezTo>
                <a:cubicBezTo>
                  <a:pt x="505428" y="837236"/>
                  <a:pt x="592238" y="887392"/>
                  <a:pt x="682906" y="949124"/>
                </a:cubicBezTo>
                <a:cubicBezTo>
                  <a:pt x="773574" y="1010856"/>
                  <a:pt x="864243" y="1070659"/>
                  <a:pt x="960699" y="1122745"/>
                </a:cubicBezTo>
                <a:cubicBezTo>
                  <a:pt x="1057155" y="1174831"/>
                  <a:pt x="1169044" y="1223059"/>
                  <a:pt x="1261641" y="1261641"/>
                </a:cubicBezTo>
                <a:cubicBezTo>
                  <a:pt x="1354238" y="1300223"/>
                  <a:pt x="1435261" y="1327230"/>
                  <a:pt x="1516284" y="1354238"/>
                </a:cubicBezTo>
              </a:path>
            </a:pathLst>
          </a:custGeom>
          <a:ln w="76200">
            <a:prstDash val="sys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7E65D2C-5BBB-44D1-8560-F001B8F39D7A}"/>
              </a:ext>
            </a:extLst>
          </p:cNvPr>
          <p:cNvSpPr/>
          <p:nvPr/>
        </p:nvSpPr>
        <p:spPr>
          <a:xfrm>
            <a:off x="11405616" y="7126224"/>
            <a:ext cx="2066544" cy="475488"/>
          </a:xfrm>
          <a:custGeom>
            <a:avLst/>
            <a:gdLst>
              <a:gd name="connsiteX0" fmla="*/ 0 w 2066544"/>
              <a:gd name="connsiteY0" fmla="*/ 0 h 475488"/>
              <a:gd name="connsiteX1" fmla="*/ 597408 w 2066544"/>
              <a:gd name="connsiteY1" fmla="*/ 128016 h 475488"/>
              <a:gd name="connsiteX2" fmla="*/ 1164336 w 2066544"/>
              <a:gd name="connsiteY2" fmla="*/ 268224 h 475488"/>
              <a:gd name="connsiteX3" fmla="*/ 1706880 w 2066544"/>
              <a:gd name="connsiteY3" fmla="*/ 408432 h 475488"/>
              <a:gd name="connsiteX4" fmla="*/ 2066544 w 2066544"/>
              <a:gd name="connsiteY4" fmla="*/ 475488 h 47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6544" h="475488">
                <a:moveTo>
                  <a:pt x="0" y="0"/>
                </a:moveTo>
                <a:lnTo>
                  <a:pt x="597408" y="128016"/>
                </a:lnTo>
                <a:cubicBezTo>
                  <a:pt x="791464" y="172720"/>
                  <a:pt x="1164336" y="268224"/>
                  <a:pt x="1164336" y="268224"/>
                </a:cubicBezTo>
                <a:cubicBezTo>
                  <a:pt x="1349248" y="314960"/>
                  <a:pt x="1556512" y="373888"/>
                  <a:pt x="1706880" y="408432"/>
                </a:cubicBezTo>
                <a:cubicBezTo>
                  <a:pt x="1857248" y="442976"/>
                  <a:pt x="1961896" y="459232"/>
                  <a:pt x="2066544" y="475488"/>
                </a:cubicBezTo>
              </a:path>
            </a:pathLst>
          </a:cu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02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D79C58-B6F0-458C-998F-FE9719F1FAFE}"/>
              </a:ext>
            </a:extLst>
          </p:cNvPr>
          <p:cNvSpPr txBox="1"/>
          <p:nvPr/>
        </p:nvSpPr>
        <p:spPr>
          <a:xfrm>
            <a:off x="173620" y="97364"/>
            <a:ext cx="1515963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City of Bainbridge Island Countywide Project Proposal: </a:t>
            </a:r>
            <a:r>
              <a:rPr lang="en-US" sz="2400" b="1" dirty="0"/>
              <a:t>Winslow to </a:t>
            </a:r>
            <a:r>
              <a:rPr lang="en-US" sz="2400" b="1" dirty="0" err="1"/>
              <a:t>Eagledale</a:t>
            </a:r>
            <a:r>
              <a:rPr lang="en-US" sz="2400" b="1" dirty="0"/>
              <a:t> Bicycle Improvements – Phase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188C0-E0ED-4D54-84FF-CF28F2D2EDF1}"/>
              </a:ext>
            </a:extLst>
          </p:cNvPr>
          <p:cNvSpPr txBox="1"/>
          <p:nvPr/>
        </p:nvSpPr>
        <p:spPr>
          <a:xfrm>
            <a:off x="4096057" y="902101"/>
            <a:ext cx="2953094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Supports local centers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Funding feasibility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r>
              <a:rPr lang="en-US" dirty="0"/>
              <a:t>     Cross juris. opportunities</a:t>
            </a:r>
          </a:p>
          <a:p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Safety/capacity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Health equity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Air quality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Multimodal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7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4167EA-7517-43BB-9AAE-0AB919622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39" y="879825"/>
            <a:ext cx="1530371" cy="26749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24B5F9-3944-4CDD-B460-24EB276BBC2D}"/>
              </a:ext>
            </a:extLst>
          </p:cNvPr>
          <p:cNvSpPr txBox="1"/>
          <p:nvPr/>
        </p:nvSpPr>
        <p:spPr>
          <a:xfrm>
            <a:off x="95534" y="616491"/>
            <a:ext cx="1931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Vicinity Map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B52D8F-4C71-463D-92CF-49AD343C8DF1}"/>
              </a:ext>
            </a:extLst>
          </p:cNvPr>
          <p:cNvSpPr txBox="1"/>
          <p:nvPr/>
        </p:nvSpPr>
        <p:spPr>
          <a:xfrm>
            <a:off x="4019853" y="642475"/>
            <a:ext cx="1931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PSRC Criteria: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A5563C-96F0-4139-BCAB-B29BB823F20A}"/>
              </a:ext>
            </a:extLst>
          </p:cNvPr>
          <p:cNvSpPr txBox="1"/>
          <p:nvPr/>
        </p:nvSpPr>
        <p:spPr>
          <a:xfrm>
            <a:off x="7161317" y="625977"/>
            <a:ext cx="1931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City Criteria: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D7E9E84-FC27-4B88-990D-78737B50375A}"/>
              </a:ext>
            </a:extLst>
          </p:cNvPr>
          <p:cNvSpPr txBox="1"/>
          <p:nvPr/>
        </p:nvSpPr>
        <p:spPr>
          <a:xfrm>
            <a:off x="1880433" y="614582"/>
            <a:ext cx="1931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Vicinity Map 2</a:t>
            </a:r>
          </a:p>
        </p:txBody>
      </p:sp>
      <p:sp>
        <p:nvSpPr>
          <p:cNvPr id="51" name="Star: 5 Points 50">
            <a:extLst>
              <a:ext uri="{FF2B5EF4-FFF2-40B4-BE49-F238E27FC236}">
                <a16:creationId xmlns:a16="http://schemas.microsoft.com/office/drawing/2014/main" id="{8E1CE074-04AE-4E5D-A4E1-F22887252C3B}"/>
              </a:ext>
            </a:extLst>
          </p:cNvPr>
          <p:cNvSpPr/>
          <p:nvPr/>
        </p:nvSpPr>
        <p:spPr>
          <a:xfrm>
            <a:off x="868667" y="2593447"/>
            <a:ext cx="182880" cy="18288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1D23505-27EA-408F-8F7E-4873CFA66671}"/>
              </a:ext>
            </a:extLst>
          </p:cNvPr>
          <p:cNvSpPr txBox="1"/>
          <p:nvPr/>
        </p:nvSpPr>
        <p:spPr>
          <a:xfrm>
            <a:off x="7254241" y="902201"/>
            <a:ext cx="3355342" cy="26736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Identified in IWTP and CIP</a:t>
            </a: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Relative high volume of usage</a:t>
            </a:r>
          </a:p>
          <a:p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Addresses known safety issue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Phase 2 project has pending federal contingency funds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Includes fish passage culvert (state grant funds pending)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endParaRPr lang="en-US" sz="500" dirty="0"/>
          </a:p>
          <a:p>
            <a:endParaRPr lang="en-US" sz="2400" dirty="0"/>
          </a:p>
          <a:p>
            <a:endParaRPr lang="en-US" sz="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F69925-FED2-4567-BE40-96A35177F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663" y="870622"/>
            <a:ext cx="2014641" cy="2705227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90491B-EBD7-46EC-8305-E2A632D3541D}"/>
              </a:ext>
            </a:extLst>
          </p:cNvPr>
          <p:cNvSpPr/>
          <p:nvPr/>
        </p:nvSpPr>
        <p:spPr>
          <a:xfrm>
            <a:off x="2307031" y="1207770"/>
            <a:ext cx="268529" cy="922020"/>
          </a:xfrm>
          <a:custGeom>
            <a:avLst/>
            <a:gdLst>
              <a:gd name="connsiteX0" fmla="*/ 47549 w 268529"/>
              <a:gd name="connsiteY0" fmla="*/ 0 h 922020"/>
              <a:gd name="connsiteX1" fmla="*/ 1829 w 268529"/>
              <a:gd name="connsiteY1" fmla="*/ 125730 h 922020"/>
              <a:gd name="connsiteX2" fmla="*/ 9449 w 268529"/>
              <a:gd name="connsiteY2" fmla="*/ 259080 h 922020"/>
              <a:gd name="connsiteX3" fmla="*/ 13259 w 268529"/>
              <a:gd name="connsiteY3" fmla="*/ 365760 h 922020"/>
              <a:gd name="connsiteX4" fmla="*/ 47549 w 268529"/>
              <a:gd name="connsiteY4" fmla="*/ 449580 h 922020"/>
              <a:gd name="connsiteX5" fmla="*/ 85649 w 268529"/>
              <a:gd name="connsiteY5" fmla="*/ 533400 h 922020"/>
              <a:gd name="connsiteX6" fmla="*/ 158039 w 268529"/>
              <a:gd name="connsiteY6" fmla="*/ 651510 h 922020"/>
              <a:gd name="connsiteX7" fmla="*/ 196139 w 268529"/>
              <a:gd name="connsiteY7" fmla="*/ 758190 h 922020"/>
              <a:gd name="connsiteX8" fmla="*/ 268529 w 268529"/>
              <a:gd name="connsiteY8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529" h="922020">
                <a:moveTo>
                  <a:pt x="47549" y="0"/>
                </a:moveTo>
                <a:cubicBezTo>
                  <a:pt x="27864" y="41275"/>
                  <a:pt x="8179" y="82550"/>
                  <a:pt x="1829" y="125730"/>
                </a:cubicBezTo>
                <a:cubicBezTo>
                  <a:pt x="-4521" y="168910"/>
                  <a:pt x="7544" y="219075"/>
                  <a:pt x="9449" y="259080"/>
                </a:cubicBezTo>
                <a:cubicBezTo>
                  <a:pt x="11354" y="299085"/>
                  <a:pt x="6909" y="334010"/>
                  <a:pt x="13259" y="365760"/>
                </a:cubicBezTo>
                <a:cubicBezTo>
                  <a:pt x="19609" y="397510"/>
                  <a:pt x="35484" y="421640"/>
                  <a:pt x="47549" y="449580"/>
                </a:cubicBezTo>
                <a:cubicBezTo>
                  <a:pt x="59614" y="477520"/>
                  <a:pt x="67234" y="499745"/>
                  <a:pt x="85649" y="533400"/>
                </a:cubicBezTo>
                <a:cubicBezTo>
                  <a:pt x="104064" y="567055"/>
                  <a:pt x="139624" y="614045"/>
                  <a:pt x="158039" y="651510"/>
                </a:cubicBezTo>
                <a:cubicBezTo>
                  <a:pt x="176454" y="688975"/>
                  <a:pt x="177724" y="713105"/>
                  <a:pt x="196139" y="758190"/>
                </a:cubicBezTo>
                <a:cubicBezTo>
                  <a:pt x="214554" y="803275"/>
                  <a:pt x="241541" y="862647"/>
                  <a:pt x="268529" y="92202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8C763AD-D75D-4B34-889A-2C88C6ACE04A}"/>
              </a:ext>
            </a:extLst>
          </p:cNvPr>
          <p:cNvSpPr/>
          <p:nvPr/>
        </p:nvSpPr>
        <p:spPr>
          <a:xfrm>
            <a:off x="2575560" y="2122170"/>
            <a:ext cx="1146810" cy="1333827"/>
          </a:xfrm>
          <a:custGeom>
            <a:avLst/>
            <a:gdLst>
              <a:gd name="connsiteX0" fmla="*/ 0 w 1146810"/>
              <a:gd name="connsiteY0" fmla="*/ 0 h 1333827"/>
              <a:gd name="connsiteX1" fmla="*/ 102870 w 1146810"/>
              <a:gd name="connsiteY1" fmla="*/ 201930 h 1333827"/>
              <a:gd name="connsiteX2" fmla="*/ 220980 w 1146810"/>
              <a:gd name="connsiteY2" fmla="*/ 262890 h 1333827"/>
              <a:gd name="connsiteX3" fmla="*/ 430530 w 1146810"/>
              <a:gd name="connsiteY3" fmla="*/ 278130 h 1333827"/>
              <a:gd name="connsiteX4" fmla="*/ 575310 w 1146810"/>
              <a:gd name="connsiteY4" fmla="*/ 331470 h 1333827"/>
              <a:gd name="connsiteX5" fmla="*/ 727710 w 1146810"/>
              <a:gd name="connsiteY5" fmla="*/ 487680 h 1333827"/>
              <a:gd name="connsiteX6" fmla="*/ 796290 w 1146810"/>
              <a:gd name="connsiteY6" fmla="*/ 662940 h 1333827"/>
              <a:gd name="connsiteX7" fmla="*/ 857250 w 1146810"/>
              <a:gd name="connsiteY7" fmla="*/ 822960 h 1333827"/>
              <a:gd name="connsiteX8" fmla="*/ 876300 w 1146810"/>
              <a:gd name="connsiteY8" fmla="*/ 1013460 h 1333827"/>
              <a:gd name="connsiteX9" fmla="*/ 849630 w 1146810"/>
              <a:gd name="connsiteY9" fmla="*/ 1127760 h 1333827"/>
              <a:gd name="connsiteX10" fmla="*/ 861060 w 1146810"/>
              <a:gd name="connsiteY10" fmla="*/ 1280160 h 1333827"/>
              <a:gd name="connsiteX11" fmla="*/ 1017270 w 1146810"/>
              <a:gd name="connsiteY11" fmla="*/ 1325880 h 1333827"/>
              <a:gd name="connsiteX12" fmla="*/ 1146810 w 1146810"/>
              <a:gd name="connsiteY12" fmla="*/ 1333500 h 133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6810" h="1333827">
                <a:moveTo>
                  <a:pt x="0" y="0"/>
                </a:moveTo>
                <a:cubicBezTo>
                  <a:pt x="33020" y="79057"/>
                  <a:pt x="66040" y="158115"/>
                  <a:pt x="102870" y="201930"/>
                </a:cubicBezTo>
                <a:cubicBezTo>
                  <a:pt x="139700" y="245745"/>
                  <a:pt x="166370" y="250190"/>
                  <a:pt x="220980" y="262890"/>
                </a:cubicBezTo>
                <a:cubicBezTo>
                  <a:pt x="275590" y="275590"/>
                  <a:pt x="371475" y="266700"/>
                  <a:pt x="430530" y="278130"/>
                </a:cubicBezTo>
                <a:cubicBezTo>
                  <a:pt x="489585" y="289560"/>
                  <a:pt x="525780" y="296545"/>
                  <a:pt x="575310" y="331470"/>
                </a:cubicBezTo>
                <a:cubicBezTo>
                  <a:pt x="624840" y="366395"/>
                  <a:pt x="690880" y="432435"/>
                  <a:pt x="727710" y="487680"/>
                </a:cubicBezTo>
                <a:cubicBezTo>
                  <a:pt x="764540" y="542925"/>
                  <a:pt x="774700" y="607060"/>
                  <a:pt x="796290" y="662940"/>
                </a:cubicBezTo>
                <a:cubicBezTo>
                  <a:pt x="817880" y="718820"/>
                  <a:pt x="843915" y="764540"/>
                  <a:pt x="857250" y="822960"/>
                </a:cubicBezTo>
                <a:cubicBezTo>
                  <a:pt x="870585" y="881380"/>
                  <a:pt x="877570" y="962660"/>
                  <a:pt x="876300" y="1013460"/>
                </a:cubicBezTo>
                <a:cubicBezTo>
                  <a:pt x="875030" y="1064260"/>
                  <a:pt x="852170" y="1083310"/>
                  <a:pt x="849630" y="1127760"/>
                </a:cubicBezTo>
                <a:cubicBezTo>
                  <a:pt x="847090" y="1172210"/>
                  <a:pt x="833120" y="1247140"/>
                  <a:pt x="861060" y="1280160"/>
                </a:cubicBezTo>
                <a:cubicBezTo>
                  <a:pt x="889000" y="1313180"/>
                  <a:pt x="969645" y="1316990"/>
                  <a:pt x="1017270" y="1325880"/>
                </a:cubicBezTo>
                <a:cubicBezTo>
                  <a:pt x="1064895" y="1334770"/>
                  <a:pt x="1105852" y="1334135"/>
                  <a:pt x="1146810" y="1333500"/>
                </a:cubicBezTo>
              </a:path>
            </a:pathLst>
          </a:custGeom>
          <a:noFill/>
          <a:ln w="38100">
            <a:solidFill>
              <a:schemeClr val="accent4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8AB0D4-BA9C-478C-AD47-920CE765EE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30"/>
          <a:stretch/>
        </p:blipFill>
        <p:spPr>
          <a:xfrm>
            <a:off x="193907" y="3852072"/>
            <a:ext cx="15127670" cy="6064885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0AE62BD-E5AD-40C7-9C70-1A909317DBD2}"/>
              </a:ext>
            </a:extLst>
          </p:cNvPr>
          <p:cNvSpPr/>
          <p:nvPr/>
        </p:nvSpPr>
        <p:spPr>
          <a:xfrm>
            <a:off x="1911927" y="6345382"/>
            <a:ext cx="10571018" cy="3123707"/>
          </a:xfrm>
          <a:custGeom>
            <a:avLst/>
            <a:gdLst>
              <a:gd name="connsiteX0" fmla="*/ 0 w 10571018"/>
              <a:gd name="connsiteY0" fmla="*/ 2715491 h 3123707"/>
              <a:gd name="connsiteX1" fmla="*/ 180109 w 10571018"/>
              <a:gd name="connsiteY1" fmla="*/ 2964873 h 3123707"/>
              <a:gd name="connsiteX2" fmla="*/ 665018 w 10571018"/>
              <a:gd name="connsiteY2" fmla="*/ 3103418 h 3123707"/>
              <a:gd name="connsiteX3" fmla="*/ 1399309 w 10571018"/>
              <a:gd name="connsiteY3" fmla="*/ 3117273 h 3123707"/>
              <a:gd name="connsiteX4" fmla="*/ 2784764 w 10571018"/>
              <a:gd name="connsiteY4" fmla="*/ 3048000 h 3123707"/>
              <a:gd name="connsiteX5" fmla="*/ 3754582 w 10571018"/>
              <a:gd name="connsiteY5" fmla="*/ 2978727 h 3123707"/>
              <a:gd name="connsiteX6" fmla="*/ 4405746 w 10571018"/>
              <a:gd name="connsiteY6" fmla="*/ 2867891 h 3123707"/>
              <a:gd name="connsiteX7" fmla="*/ 4696691 w 10571018"/>
              <a:gd name="connsiteY7" fmla="*/ 2701636 h 3123707"/>
              <a:gd name="connsiteX8" fmla="*/ 5417128 w 10571018"/>
              <a:gd name="connsiteY8" fmla="*/ 2313709 h 3123707"/>
              <a:gd name="connsiteX9" fmla="*/ 5902037 w 10571018"/>
              <a:gd name="connsiteY9" fmla="*/ 2064327 h 3123707"/>
              <a:gd name="connsiteX10" fmla="*/ 6553200 w 10571018"/>
              <a:gd name="connsiteY10" fmla="*/ 1801091 h 3123707"/>
              <a:gd name="connsiteX11" fmla="*/ 7273637 w 10571018"/>
              <a:gd name="connsiteY11" fmla="*/ 1413163 h 3123707"/>
              <a:gd name="connsiteX12" fmla="*/ 7966364 w 10571018"/>
              <a:gd name="connsiteY12" fmla="*/ 1136073 h 3123707"/>
              <a:gd name="connsiteX13" fmla="*/ 8714509 w 10571018"/>
              <a:gd name="connsiteY13" fmla="*/ 914400 h 3123707"/>
              <a:gd name="connsiteX14" fmla="*/ 9531928 w 10571018"/>
              <a:gd name="connsiteY14" fmla="*/ 554182 h 3123707"/>
              <a:gd name="connsiteX15" fmla="*/ 10571018 w 10571018"/>
              <a:gd name="connsiteY15" fmla="*/ 0 h 3123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571018" h="3123707">
                <a:moveTo>
                  <a:pt x="0" y="2715491"/>
                </a:moveTo>
                <a:cubicBezTo>
                  <a:pt x="34636" y="2807855"/>
                  <a:pt x="69273" y="2900219"/>
                  <a:pt x="180109" y="2964873"/>
                </a:cubicBezTo>
                <a:cubicBezTo>
                  <a:pt x="290945" y="3029527"/>
                  <a:pt x="461818" y="3078018"/>
                  <a:pt x="665018" y="3103418"/>
                </a:cubicBezTo>
                <a:cubicBezTo>
                  <a:pt x="868218" y="3128818"/>
                  <a:pt x="1046018" y="3126509"/>
                  <a:pt x="1399309" y="3117273"/>
                </a:cubicBezTo>
                <a:cubicBezTo>
                  <a:pt x="1752600" y="3108037"/>
                  <a:pt x="2392219" y="3071091"/>
                  <a:pt x="2784764" y="3048000"/>
                </a:cubicBezTo>
                <a:cubicBezTo>
                  <a:pt x="3177310" y="3024909"/>
                  <a:pt x="3484418" y="3008745"/>
                  <a:pt x="3754582" y="2978727"/>
                </a:cubicBezTo>
                <a:cubicBezTo>
                  <a:pt x="4024746" y="2948709"/>
                  <a:pt x="4248728" y="2914073"/>
                  <a:pt x="4405746" y="2867891"/>
                </a:cubicBezTo>
                <a:cubicBezTo>
                  <a:pt x="4562764" y="2821709"/>
                  <a:pt x="4696691" y="2701636"/>
                  <a:pt x="4696691" y="2701636"/>
                </a:cubicBezTo>
                <a:lnTo>
                  <a:pt x="5417128" y="2313709"/>
                </a:lnTo>
                <a:cubicBezTo>
                  <a:pt x="5618019" y="2207491"/>
                  <a:pt x="5712692" y="2149763"/>
                  <a:pt x="5902037" y="2064327"/>
                </a:cubicBezTo>
                <a:cubicBezTo>
                  <a:pt x="6091382" y="1978891"/>
                  <a:pt x="6324600" y="1909618"/>
                  <a:pt x="6553200" y="1801091"/>
                </a:cubicBezTo>
                <a:cubicBezTo>
                  <a:pt x="6781800" y="1692564"/>
                  <a:pt x="7038110" y="1523999"/>
                  <a:pt x="7273637" y="1413163"/>
                </a:cubicBezTo>
                <a:cubicBezTo>
                  <a:pt x="7509164" y="1302327"/>
                  <a:pt x="7726219" y="1219200"/>
                  <a:pt x="7966364" y="1136073"/>
                </a:cubicBezTo>
                <a:cubicBezTo>
                  <a:pt x="8206509" y="1052946"/>
                  <a:pt x="8453582" y="1011382"/>
                  <a:pt x="8714509" y="914400"/>
                </a:cubicBezTo>
                <a:cubicBezTo>
                  <a:pt x="8975436" y="817418"/>
                  <a:pt x="9222510" y="706582"/>
                  <a:pt x="9531928" y="554182"/>
                </a:cubicBezTo>
                <a:cubicBezTo>
                  <a:pt x="9841346" y="401782"/>
                  <a:pt x="10206182" y="200891"/>
                  <a:pt x="10571018" y="0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8E65F44-1400-46AB-BE8C-8A996010219F}"/>
              </a:ext>
            </a:extLst>
          </p:cNvPr>
          <p:cNvSpPr/>
          <p:nvPr/>
        </p:nvSpPr>
        <p:spPr>
          <a:xfrm>
            <a:off x="1759527" y="6553200"/>
            <a:ext cx="10806546" cy="3034145"/>
          </a:xfrm>
          <a:custGeom>
            <a:avLst/>
            <a:gdLst>
              <a:gd name="connsiteX0" fmla="*/ 0 w 10806546"/>
              <a:gd name="connsiteY0" fmla="*/ 2632364 h 3034145"/>
              <a:gd name="connsiteX1" fmla="*/ 360218 w 10806546"/>
              <a:gd name="connsiteY1" fmla="*/ 2951018 h 3034145"/>
              <a:gd name="connsiteX2" fmla="*/ 1122218 w 10806546"/>
              <a:gd name="connsiteY2" fmla="*/ 3034145 h 3034145"/>
              <a:gd name="connsiteX3" fmla="*/ 2618509 w 10806546"/>
              <a:gd name="connsiteY3" fmla="*/ 2992582 h 3034145"/>
              <a:gd name="connsiteX4" fmla="*/ 3906982 w 10806546"/>
              <a:gd name="connsiteY4" fmla="*/ 2937164 h 3034145"/>
              <a:gd name="connsiteX5" fmla="*/ 4613564 w 10806546"/>
              <a:gd name="connsiteY5" fmla="*/ 2826327 h 3034145"/>
              <a:gd name="connsiteX6" fmla="*/ 5098473 w 10806546"/>
              <a:gd name="connsiteY6" fmla="*/ 2576945 h 3034145"/>
              <a:gd name="connsiteX7" fmla="*/ 5805055 w 10806546"/>
              <a:gd name="connsiteY7" fmla="*/ 2147455 h 3034145"/>
              <a:gd name="connsiteX8" fmla="*/ 6525491 w 10806546"/>
              <a:gd name="connsiteY8" fmla="*/ 1856509 h 3034145"/>
              <a:gd name="connsiteX9" fmla="*/ 7342909 w 10806546"/>
              <a:gd name="connsiteY9" fmla="*/ 1427018 h 3034145"/>
              <a:gd name="connsiteX10" fmla="*/ 7952509 w 10806546"/>
              <a:gd name="connsiteY10" fmla="*/ 1163782 h 3034145"/>
              <a:gd name="connsiteX11" fmla="*/ 8672946 w 10806546"/>
              <a:gd name="connsiteY11" fmla="*/ 955964 h 3034145"/>
              <a:gd name="connsiteX12" fmla="*/ 9462655 w 10806546"/>
              <a:gd name="connsiteY12" fmla="*/ 637309 h 3034145"/>
              <a:gd name="connsiteX13" fmla="*/ 10349346 w 10806546"/>
              <a:gd name="connsiteY13" fmla="*/ 207818 h 3034145"/>
              <a:gd name="connsiteX14" fmla="*/ 10806546 w 10806546"/>
              <a:gd name="connsiteY14" fmla="*/ 0 h 303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06546" h="3034145">
                <a:moveTo>
                  <a:pt x="0" y="2632364"/>
                </a:moveTo>
                <a:cubicBezTo>
                  <a:pt x="86591" y="2758209"/>
                  <a:pt x="173182" y="2884055"/>
                  <a:pt x="360218" y="2951018"/>
                </a:cubicBezTo>
                <a:cubicBezTo>
                  <a:pt x="547254" y="3017981"/>
                  <a:pt x="1122218" y="3034145"/>
                  <a:pt x="1122218" y="3034145"/>
                </a:cubicBezTo>
                <a:lnTo>
                  <a:pt x="2618509" y="2992582"/>
                </a:lnTo>
                <a:cubicBezTo>
                  <a:pt x="3082636" y="2976419"/>
                  <a:pt x="3574473" y="2964873"/>
                  <a:pt x="3906982" y="2937164"/>
                </a:cubicBezTo>
                <a:cubicBezTo>
                  <a:pt x="4239491" y="2909455"/>
                  <a:pt x="4414982" y="2886364"/>
                  <a:pt x="4613564" y="2826327"/>
                </a:cubicBezTo>
                <a:cubicBezTo>
                  <a:pt x="4812146" y="2766290"/>
                  <a:pt x="4899891" y="2690090"/>
                  <a:pt x="5098473" y="2576945"/>
                </a:cubicBezTo>
                <a:cubicBezTo>
                  <a:pt x="5297055" y="2463800"/>
                  <a:pt x="5567219" y="2267528"/>
                  <a:pt x="5805055" y="2147455"/>
                </a:cubicBezTo>
                <a:cubicBezTo>
                  <a:pt x="6042891" y="2027382"/>
                  <a:pt x="6269182" y="1976582"/>
                  <a:pt x="6525491" y="1856509"/>
                </a:cubicBezTo>
                <a:cubicBezTo>
                  <a:pt x="6781800" y="1736436"/>
                  <a:pt x="7105073" y="1542472"/>
                  <a:pt x="7342909" y="1427018"/>
                </a:cubicBezTo>
                <a:cubicBezTo>
                  <a:pt x="7580745" y="1311564"/>
                  <a:pt x="7730836" y="1242291"/>
                  <a:pt x="7952509" y="1163782"/>
                </a:cubicBezTo>
                <a:cubicBezTo>
                  <a:pt x="8174182" y="1085273"/>
                  <a:pt x="8421255" y="1043709"/>
                  <a:pt x="8672946" y="955964"/>
                </a:cubicBezTo>
                <a:cubicBezTo>
                  <a:pt x="8924637" y="868219"/>
                  <a:pt x="9183255" y="762000"/>
                  <a:pt x="9462655" y="637309"/>
                </a:cubicBezTo>
                <a:cubicBezTo>
                  <a:pt x="9742055" y="512618"/>
                  <a:pt x="10125364" y="314036"/>
                  <a:pt x="10349346" y="207818"/>
                </a:cubicBezTo>
                <a:cubicBezTo>
                  <a:pt x="10573328" y="101600"/>
                  <a:pt x="10689937" y="50800"/>
                  <a:pt x="10806546" y="0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86A7689-7EE0-4F9A-A308-A600D7E27FDB}"/>
              </a:ext>
            </a:extLst>
          </p:cNvPr>
          <p:cNvSpPr/>
          <p:nvPr/>
        </p:nvSpPr>
        <p:spPr>
          <a:xfrm>
            <a:off x="12455236" y="3782291"/>
            <a:ext cx="2479964" cy="2563091"/>
          </a:xfrm>
          <a:custGeom>
            <a:avLst/>
            <a:gdLst>
              <a:gd name="connsiteX0" fmla="*/ 0 w 2479964"/>
              <a:gd name="connsiteY0" fmla="*/ 2563091 h 2563091"/>
              <a:gd name="connsiteX1" fmla="*/ 720437 w 2479964"/>
              <a:gd name="connsiteY1" fmla="*/ 2244436 h 2563091"/>
              <a:gd name="connsiteX2" fmla="*/ 1607128 w 2479964"/>
              <a:gd name="connsiteY2" fmla="*/ 1690254 h 2563091"/>
              <a:gd name="connsiteX3" fmla="*/ 2175164 w 2479964"/>
              <a:gd name="connsiteY3" fmla="*/ 1080654 h 2563091"/>
              <a:gd name="connsiteX4" fmla="*/ 2396837 w 2479964"/>
              <a:gd name="connsiteY4" fmla="*/ 387927 h 2563091"/>
              <a:gd name="connsiteX5" fmla="*/ 2479964 w 2479964"/>
              <a:gd name="connsiteY5" fmla="*/ 0 h 2563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9964" h="2563091">
                <a:moveTo>
                  <a:pt x="0" y="2563091"/>
                </a:moveTo>
                <a:cubicBezTo>
                  <a:pt x="226291" y="2476500"/>
                  <a:pt x="452582" y="2389909"/>
                  <a:pt x="720437" y="2244436"/>
                </a:cubicBezTo>
                <a:cubicBezTo>
                  <a:pt x="988292" y="2098963"/>
                  <a:pt x="1364674" y="1884218"/>
                  <a:pt x="1607128" y="1690254"/>
                </a:cubicBezTo>
                <a:cubicBezTo>
                  <a:pt x="1849582" y="1496290"/>
                  <a:pt x="2043546" y="1297708"/>
                  <a:pt x="2175164" y="1080654"/>
                </a:cubicBezTo>
                <a:cubicBezTo>
                  <a:pt x="2306782" y="863600"/>
                  <a:pt x="2346037" y="568036"/>
                  <a:pt x="2396837" y="387927"/>
                </a:cubicBezTo>
                <a:cubicBezTo>
                  <a:pt x="2447637" y="207818"/>
                  <a:pt x="2463800" y="103909"/>
                  <a:pt x="2479964" y="0"/>
                </a:cubicBezTo>
              </a:path>
            </a:pathLst>
          </a:custGeom>
          <a:noFill/>
          <a:ln w="57150">
            <a:solidFill>
              <a:schemeClr val="accent4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EAAF73E-6ADD-4CB3-8058-AA9455D9D609}"/>
              </a:ext>
            </a:extLst>
          </p:cNvPr>
          <p:cNvSpPr/>
          <p:nvPr/>
        </p:nvSpPr>
        <p:spPr>
          <a:xfrm>
            <a:off x="12552218" y="3810000"/>
            <a:ext cx="2604655" cy="2743200"/>
          </a:xfrm>
          <a:custGeom>
            <a:avLst/>
            <a:gdLst>
              <a:gd name="connsiteX0" fmla="*/ 0 w 2604655"/>
              <a:gd name="connsiteY0" fmla="*/ 2743200 h 2743200"/>
              <a:gd name="connsiteX1" fmla="*/ 706582 w 2604655"/>
              <a:gd name="connsiteY1" fmla="*/ 2341418 h 2743200"/>
              <a:gd name="connsiteX2" fmla="*/ 1399309 w 2604655"/>
              <a:gd name="connsiteY2" fmla="*/ 2008909 h 2743200"/>
              <a:gd name="connsiteX3" fmla="*/ 1925782 w 2604655"/>
              <a:gd name="connsiteY3" fmla="*/ 1593273 h 2743200"/>
              <a:gd name="connsiteX4" fmla="*/ 2396837 w 2604655"/>
              <a:gd name="connsiteY4" fmla="*/ 969818 h 2743200"/>
              <a:gd name="connsiteX5" fmla="*/ 2604655 w 2604655"/>
              <a:gd name="connsiteY5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4655" h="2743200">
                <a:moveTo>
                  <a:pt x="0" y="2743200"/>
                </a:moveTo>
                <a:cubicBezTo>
                  <a:pt x="236682" y="2603500"/>
                  <a:pt x="473364" y="2463800"/>
                  <a:pt x="706582" y="2341418"/>
                </a:cubicBezTo>
                <a:cubicBezTo>
                  <a:pt x="939800" y="2219036"/>
                  <a:pt x="1196109" y="2133600"/>
                  <a:pt x="1399309" y="2008909"/>
                </a:cubicBezTo>
                <a:cubicBezTo>
                  <a:pt x="1602509" y="1884218"/>
                  <a:pt x="1759527" y="1766455"/>
                  <a:pt x="1925782" y="1593273"/>
                </a:cubicBezTo>
                <a:cubicBezTo>
                  <a:pt x="2092037" y="1420091"/>
                  <a:pt x="2283692" y="1235363"/>
                  <a:pt x="2396837" y="969818"/>
                </a:cubicBezTo>
                <a:cubicBezTo>
                  <a:pt x="2509982" y="704273"/>
                  <a:pt x="2557318" y="352136"/>
                  <a:pt x="2604655" y="0"/>
                </a:cubicBezTo>
              </a:path>
            </a:pathLst>
          </a:custGeom>
          <a:noFill/>
          <a:ln w="57150">
            <a:solidFill>
              <a:schemeClr val="accent4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3743ECD-5623-4A49-95E8-50245E011920}"/>
              </a:ext>
            </a:extLst>
          </p:cNvPr>
          <p:cNvSpPr txBox="1"/>
          <p:nvPr/>
        </p:nvSpPr>
        <p:spPr>
          <a:xfrm rot="20103519">
            <a:off x="7001781" y="7847750"/>
            <a:ext cx="2250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Eagle Harbor Drive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BFE900F-6FD0-4AE0-B04C-F8CF57C295FA}"/>
              </a:ext>
            </a:extLst>
          </p:cNvPr>
          <p:cNvSpPr txBox="1"/>
          <p:nvPr/>
        </p:nvSpPr>
        <p:spPr>
          <a:xfrm rot="16200000">
            <a:off x="295925" y="7324926"/>
            <a:ext cx="2250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Wyatt Way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85BBA793-06CA-4DBC-924A-5FFBAD7B7DB2}"/>
              </a:ext>
            </a:extLst>
          </p:cNvPr>
          <p:cNvCxnSpPr>
            <a:cxnSpLocks/>
          </p:cNvCxnSpPr>
          <p:nvPr/>
        </p:nvCxnSpPr>
        <p:spPr>
          <a:xfrm rot="16200000" flipV="1">
            <a:off x="12033261" y="3649202"/>
            <a:ext cx="0" cy="652706"/>
          </a:xfrm>
          <a:prstGeom prst="straightConnector1">
            <a:avLst/>
          </a:prstGeom>
          <a:ln>
            <a:solidFill>
              <a:schemeClr val="bg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D9134D60-4F97-4E25-B194-3E6484ABE49F}"/>
              </a:ext>
            </a:extLst>
          </p:cNvPr>
          <p:cNvSpPr txBox="1"/>
          <p:nvPr/>
        </p:nvSpPr>
        <p:spPr>
          <a:xfrm>
            <a:off x="12396267" y="3790889"/>
            <a:ext cx="373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2" name="Callout: Double Bent Line with No Border 71">
            <a:extLst>
              <a:ext uri="{FF2B5EF4-FFF2-40B4-BE49-F238E27FC236}">
                <a16:creationId xmlns:a16="http://schemas.microsoft.com/office/drawing/2014/main" id="{7E8A93E7-485B-453D-A208-98F0AE965104}"/>
              </a:ext>
            </a:extLst>
          </p:cNvPr>
          <p:cNvSpPr/>
          <p:nvPr/>
        </p:nvSpPr>
        <p:spPr>
          <a:xfrm>
            <a:off x="10234351" y="5729622"/>
            <a:ext cx="1239339" cy="697516"/>
          </a:xfrm>
          <a:prstGeom prst="callout3">
            <a:avLst>
              <a:gd name="adj1" fmla="val 49339"/>
              <a:gd name="adj2" fmla="val -3618"/>
              <a:gd name="adj3" fmla="val 49338"/>
              <a:gd name="adj4" fmla="val -6255"/>
              <a:gd name="adj5" fmla="val 49310"/>
              <a:gd name="adj6" fmla="val -21461"/>
              <a:gd name="adj7" fmla="val 284094"/>
              <a:gd name="adj8" fmla="val -78122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/>
              <a:t>Paved bicycle lane shoulder – both sides</a:t>
            </a:r>
          </a:p>
        </p:txBody>
      </p:sp>
      <p:sp>
        <p:nvSpPr>
          <p:cNvPr id="73" name="Callout: Double Bent Line with No Border 72">
            <a:extLst>
              <a:ext uri="{FF2B5EF4-FFF2-40B4-BE49-F238E27FC236}">
                <a16:creationId xmlns:a16="http://schemas.microsoft.com/office/drawing/2014/main" id="{7DC7C2B5-1D41-48D0-9C3C-FC0C4CD32259}"/>
              </a:ext>
            </a:extLst>
          </p:cNvPr>
          <p:cNvSpPr/>
          <p:nvPr/>
        </p:nvSpPr>
        <p:spPr>
          <a:xfrm>
            <a:off x="4752815" y="7883639"/>
            <a:ext cx="1510825" cy="697516"/>
          </a:xfrm>
          <a:prstGeom prst="callout3">
            <a:avLst>
              <a:gd name="adj1" fmla="val 49339"/>
              <a:gd name="adj2" fmla="val -3618"/>
              <a:gd name="adj3" fmla="val 49338"/>
              <a:gd name="adj4" fmla="val -6255"/>
              <a:gd name="adj5" fmla="val 49310"/>
              <a:gd name="adj6" fmla="val -21461"/>
              <a:gd name="adj7" fmla="val 224506"/>
              <a:gd name="adj8" fmla="val -109423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/>
              <a:t>Fish passage culvert improvement (concrete box structure)</a:t>
            </a:r>
          </a:p>
        </p:txBody>
      </p:sp>
      <p:sp>
        <p:nvSpPr>
          <p:cNvPr id="74" name="Callout: Double Bent Line with No Border 73">
            <a:extLst>
              <a:ext uri="{FF2B5EF4-FFF2-40B4-BE49-F238E27FC236}">
                <a16:creationId xmlns:a16="http://schemas.microsoft.com/office/drawing/2014/main" id="{0AA1B1FD-6535-463B-AC04-E6DA140EE101}"/>
              </a:ext>
            </a:extLst>
          </p:cNvPr>
          <p:cNvSpPr/>
          <p:nvPr/>
        </p:nvSpPr>
        <p:spPr>
          <a:xfrm>
            <a:off x="14118054" y="7198856"/>
            <a:ext cx="1239339" cy="697516"/>
          </a:xfrm>
          <a:prstGeom prst="callout3">
            <a:avLst>
              <a:gd name="adj1" fmla="val 49339"/>
              <a:gd name="adj2" fmla="val -3618"/>
              <a:gd name="adj3" fmla="val 49338"/>
              <a:gd name="adj4" fmla="val -6255"/>
              <a:gd name="adj5" fmla="val 49310"/>
              <a:gd name="adj6" fmla="val -21461"/>
              <a:gd name="adj7" fmla="val -103228"/>
              <a:gd name="adj8" fmla="val -115013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/>
              <a:t>End phase 1, begin phase 2 bicycle lane shoulder improvements – both sides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31280AB-2DD2-4620-B308-3A6FA75FD8F7}"/>
              </a:ext>
            </a:extLst>
          </p:cNvPr>
          <p:cNvSpPr txBox="1"/>
          <p:nvPr/>
        </p:nvSpPr>
        <p:spPr>
          <a:xfrm>
            <a:off x="173620" y="3600016"/>
            <a:ext cx="1931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Vicinity Map 3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44D5F5F-0DC9-428C-BEFC-84E0E65D7604}"/>
              </a:ext>
            </a:extLst>
          </p:cNvPr>
          <p:cNvSpPr txBox="1"/>
          <p:nvPr/>
        </p:nvSpPr>
        <p:spPr>
          <a:xfrm>
            <a:off x="10800162" y="896894"/>
            <a:ext cx="4521415" cy="26828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dirty="0"/>
              <a:t>ROW: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$25,000 Local Funds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" dirty="0"/>
          </a:p>
          <a:p>
            <a:r>
              <a:rPr lang="en-US" dirty="0"/>
              <a:t>Preliminary Engineering: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$22,000 Local Funds (Secured)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$138,000 Federal Funds</a:t>
            </a:r>
          </a:p>
          <a:p>
            <a:endParaRPr lang="en-US" sz="300" dirty="0"/>
          </a:p>
          <a:p>
            <a:r>
              <a:rPr lang="en-US" dirty="0"/>
              <a:t>Construction: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$140,000 Local Funds (Secured)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$900,000 Federal Funds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" dirty="0"/>
          </a:p>
          <a:p>
            <a:r>
              <a:rPr lang="en-US" b="1" dirty="0"/>
              <a:t>Total Cost: $1,200,000</a:t>
            </a:r>
          </a:p>
          <a:p>
            <a:endParaRPr lang="en-US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666F72D-FE3A-4B98-8770-0C990A341E68}"/>
              </a:ext>
            </a:extLst>
          </p:cNvPr>
          <p:cNvSpPr txBox="1"/>
          <p:nvPr/>
        </p:nvSpPr>
        <p:spPr>
          <a:xfrm>
            <a:off x="10725549" y="617326"/>
            <a:ext cx="2788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Cost:</a:t>
            </a:r>
          </a:p>
        </p:txBody>
      </p:sp>
    </p:spTree>
    <p:extLst>
      <p:ext uri="{BB962C8B-B14F-4D97-AF65-F5344CB8AC3E}">
        <p14:creationId xmlns:p14="http://schemas.microsoft.com/office/powerpoint/2010/main" val="3027208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D79C58-B6F0-458C-998F-FE9719F1FAFE}"/>
              </a:ext>
            </a:extLst>
          </p:cNvPr>
          <p:cNvSpPr txBox="1"/>
          <p:nvPr/>
        </p:nvSpPr>
        <p:spPr>
          <a:xfrm>
            <a:off x="173620" y="97364"/>
            <a:ext cx="1515963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City of Bainbridge Island Regional Project Proposal: </a:t>
            </a:r>
            <a:r>
              <a:rPr lang="en-US" sz="2400" b="1" dirty="0"/>
              <a:t>Sound to Olympics Trail Phase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048171-8229-482D-B220-9C64AA97FA63}"/>
              </a:ext>
            </a:extLst>
          </p:cNvPr>
          <p:cNvSpPr txBox="1"/>
          <p:nvPr/>
        </p:nvSpPr>
        <p:spPr>
          <a:xfrm>
            <a:off x="28131957" y="1028797"/>
            <a:ext cx="3118902" cy="26749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4167EA-7517-43BB-9AAE-0AB919622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13" y="962015"/>
            <a:ext cx="1526835" cy="26687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24B5F9-3944-4CDD-B460-24EB276BBC2D}"/>
              </a:ext>
            </a:extLst>
          </p:cNvPr>
          <p:cNvSpPr txBox="1"/>
          <p:nvPr/>
        </p:nvSpPr>
        <p:spPr>
          <a:xfrm>
            <a:off x="441508" y="698680"/>
            <a:ext cx="1931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Vicinity Map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A5563C-96F0-4139-BCAB-B29BB823F20A}"/>
              </a:ext>
            </a:extLst>
          </p:cNvPr>
          <p:cNvSpPr txBox="1"/>
          <p:nvPr/>
        </p:nvSpPr>
        <p:spPr>
          <a:xfrm>
            <a:off x="23102357" y="772590"/>
            <a:ext cx="1931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City Criteria: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D7E9E84-FC27-4B88-990D-78737B50375A}"/>
              </a:ext>
            </a:extLst>
          </p:cNvPr>
          <p:cNvSpPr txBox="1"/>
          <p:nvPr/>
        </p:nvSpPr>
        <p:spPr>
          <a:xfrm>
            <a:off x="2226407" y="696771"/>
            <a:ext cx="1931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Vicinity Map 2</a:t>
            </a:r>
          </a:p>
        </p:txBody>
      </p:sp>
      <p:sp>
        <p:nvSpPr>
          <p:cNvPr id="51" name="Star: 5 Points 50">
            <a:extLst>
              <a:ext uri="{FF2B5EF4-FFF2-40B4-BE49-F238E27FC236}">
                <a16:creationId xmlns:a16="http://schemas.microsoft.com/office/drawing/2014/main" id="{8E1CE074-04AE-4E5D-A4E1-F22887252C3B}"/>
              </a:ext>
            </a:extLst>
          </p:cNvPr>
          <p:cNvSpPr/>
          <p:nvPr/>
        </p:nvSpPr>
        <p:spPr>
          <a:xfrm>
            <a:off x="1407087" y="2378019"/>
            <a:ext cx="182880" cy="18288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1D23505-27EA-408F-8F7E-4873CFA66671}"/>
              </a:ext>
            </a:extLst>
          </p:cNvPr>
          <p:cNvSpPr txBox="1"/>
          <p:nvPr/>
        </p:nvSpPr>
        <p:spPr>
          <a:xfrm>
            <a:off x="23195281" y="1048814"/>
            <a:ext cx="3355342" cy="26736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Emphasizes traffic calming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Innovative approach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Complete street approach</a:t>
            </a:r>
          </a:p>
          <a:p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Urban/rural context sensitive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Relative high volume of usage</a:t>
            </a: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endParaRPr lang="en-US" sz="500" dirty="0"/>
          </a:p>
          <a:p>
            <a:endParaRPr lang="en-US" sz="2400" dirty="0"/>
          </a:p>
          <a:p>
            <a:endParaRPr lang="en-US" sz="5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7450532-2C68-426C-8545-8859A1DC5A54}"/>
              </a:ext>
            </a:extLst>
          </p:cNvPr>
          <p:cNvSpPr txBox="1"/>
          <p:nvPr/>
        </p:nvSpPr>
        <p:spPr>
          <a:xfrm>
            <a:off x="28057343" y="749230"/>
            <a:ext cx="2788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Cost / Notes: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85BBA793-06CA-4DBC-924A-5FFBAD7B7DB2}"/>
              </a:ext>
            </a:extLst>
          </p:cNvPr>
          <p:cNvCxnSpPr>
            <a:cxnSpLocks/>
          </p:cNvCxnSpPr>
          <p:nvPr/>
        </p:nvCxnSpPr>
        <p:spPr>
          <a:xfrm rot="16200000" flipV="1">
            <a:off x="27974301" y="3795815"/>
            <a:ext cx="0" cy="652706"/>
          </a:xfrm>
          <a:prstGeom prst="straightConnector1">
            <a:avLst/>
          </a:prstGeom>
          <a:ln>
            <a:solidFill>
              <a:schemeClr val="bg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129B5F6-48D8-405E-97D3-DBA38A025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369" y="963400"/>
            <a:ext cx="3237003" cy="26826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C774FD-7BF2-4553-A8EF-674EB1BEA7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93"/>
          <a:stretch/>
        </p:blipFill>
        <p:spPr>
          <a:xfrm>
            <a:off x="7314879" y="942976"/>
            <a:ext cx="7605081" cy="8820889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75245D4-C7C5-43E0-9228-758023E107D6}"/>
              </a:ext>
            </a:extLst>
          </p:cNvPr>
          <p:cNvSpPr/>
          <p:nvPr/>
        </p:nvSpPr>
        <p:spPr>
          <a:xfrm>
            <a:off x="10195560" y="1356360"/>
            <a:ext cx="2636520" cy="6797040"/>
          </a:xfrm>
          <a:custGeom>
            <a:avLst/>
            <a:gdLst>
              <a:gd name="connsiteX0" fmla="*/ 0 w 2636520"/>
              <a:gd name="connsiteY0" fmla="*/ 0 h 6797040"/>
              <a:gd name="connsiteX1" fmla="*/ 624840 w 2636520"/>
              <a:gd name="connsiteY1" fmla="*/ 731520 h 6797040"/>
              <a:gd name="connsiteX2" fmla="*/ 1249680 w 2636520"/>
              <a:gd name="connsiteY2" fmla="*/ 1508760 h 6797040"/>
              <a:gd name="connsiteX3" fmla="*/ 1706880 w 2636520"/>
              <a:gd name="connsiteY3" fmla="*/ 2209800 h 6797040"/>
              <a:gd name="connsiteX4" fmla="*/ 2072640 w 2636520"/>
              <a:gd name="connsiteY4" fmla="*/ 2956560 h 6797040"/>
              <a:gd name="connsiteX5" fmla="*/ 2392680 w 2636520"/>
              <a:gd name="connsiteY5" fmla="*/ 3611880 h 6797040"/>
              <a:gd name="connsiteX6" fmla="*/ 2636520 w 2636520"/>
              <a:gd name="connsiteY6" fmla="*/ 4632960 h 6797040"/>
              <a:gd name="connsiteX7" fmla="*/ 2392680 w 2636520"/>
              <a:gd name="connsiteY7" fmla="*/ 5151120 h 6797040"/>
              <a:gd name="connsiteX8" fmla="*/ 1554480 w 2636520"/>
              <a:gd name="connsiteY8" fmla="*/ 5288280 h 6797040"/>
              <a:gd name="connsiteX9" fmla="*/ 1386840 w 2636520"/>
              <a:gd name="connsiteY9" fmla="*/ 5593080 h 6797040"/>
              <a:gd name="connsiteX10" fmla="*/ 1524000 w 2636520"/>
              <a:gd name="connsiteY10" fmla="*/ 5836920 h 6797040"/>
              <a:gd name="connsiteX11" fmla="*/ 1615440 w 2636520"/>
              <a:gd name="connsiteY11" fmla="*/ 6187440 h 6797040"/>
              <a:gd name="connsiteX12" fmla="*/ 1539240 w 2636520"/>
              <a:gd name="connsiteY12" fmla="*/ 6446520 h 6797040"/>
              <a:gd name="connsiteX13" fmla="*/ 1859280 w 2636520"/>
              <a:gd name="connsiteY13" fmla="*/ 6720840 h 6797040"/>
              <a:gd name="connsiteX14" fmla="*/ 2194560 w 2636520"/>
              <a:gd name="connsiteY14" fmla="*/ 6797040 h 679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36520" h="6797040">
                <a:moveTo>
                  <a:pt x="0" y="0"/>
                </a:moveTo>
                <a:cubicBezTo>
                  <a:pt x="208280" y="240030"/>
                  <a:pt x="416560" y="480060"/>
                  <a:pt x="624840" y="731520"/>
                </a:cubicBezTo>
                <a:cubicBezTo>
                  <a:pt x="833120" y="982980"/>
                  <a:pt x="1069340" y="1262380"/>
                  <a:pt x="1249680" y="1508760"/>
                </a:cubicBezTo>
                <a:cubicBezTo>
                  <a:pt x="1430020" y="1755140"/>
                  <a:pt x="1569720" y="1968500"/>
                  <a:pt x="1706880" y="2209800"/>
                </a:cubicBezTo>
                <a:cubicBezTo>
                  <a:pt x="1844040" y="2451100"/>
                  <a:pt x="2072640" y="2956560"/>
                  <a:pt x="2072640" y="2956560"/>
                </a:cubicBezTo>
                <a:cubicBezTo>
                  <a:pt x="2186940" y="3190240"/>
                  <a:pt x="2298700" y="3332480"/>
                  <a:pt x="2392680" y="3611880"/>
                </a:cubicBezTo>
                <a:cubicBezTo>
                  <a:pt x="2486660" y="3891280"/>
                  <a:pt x="2636520" y="4376420"/>
                  <a:pt x="2636520" y="4632960"/>
                </a:cubicBezTo>
                <a:cubicBezTo>
                  <a:pt x="2636520" y="4889500"/>
                  <a:pt x="2573020" y="5041900"/>
                  <a:pt x="2392680" y="5151120"/>
                </a:cubicBezTo>
                <a:cubicBezTo>
                  <a:pt x="2212340" y="5260340"/>
                  <a:pt x="1722120" y="5214620"/>
                  <a:pt x="1554480" y="5288280"/>
                </a:cubicBezTo>
                <a:cubicBezTo>
                  <a:pt x="1386840" y="5361940"/>
                  <a:pt x="1391920" y="5501640"/>
                  <a:pt x="1386840" y="5593080"/>
                </a:cubicBezTo>
                <a:cubicBezTo>
                  <a:pt x="1381760" y="5684520"/>
                  <a:pt x="1485900" y="5737860"/>
                  <a:pt x="1524000" y="5836920"/>
                </a:cubicBezTo>
                <a:cubicBezTo>
                  <a:pt x="1562100" y="5935980"/>
                  <a:pt x="1612900" y="6085840"/>
                  <a:pt x="1615440" y="6187440"/>
                </a:cubicBezTo>
                <a:cubicBezTo>
                  <a:pt x="1617980" y="6289040"/>
                  <a:pt x="1498600" y="6357620"/>
                  <a:pt x="1539240" y="6446520"/>
                </a:cubicBezTo>
                <a:cubicBezTo>
                  <a:pt x="1579880" y="6535420"/>
                  <a:pt x="1750060" y="6662420"/>
                  <a:pt x="1859280" y="6720840"/>
                </a:cubicBezTo>
                <a:cubicBezTo>
                  <a:pt x="1968500" y="6779260"/>
                  <a:pt x="2161540" y="6784340"/>
                  <a:pt x="2194560" y="6797040"/>
                </a:cubicBezTo>
              </a:path>
            </a:pathLst>
          </a:custGeom>
          <a:noFill/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F37E2B-B71C-4B7D-9311-71789494BC8C}"/>
              </a:ext>
            </a:extLst>
          </p:cNvPr>
          <p:cNvSpPr txBox="1"/>
          <p:nvPr/>
        </p:nvSpPr>
        <p:spPr>
          <a:xfrm rot="3882030">
            <a:off x="11773777" y="3996405"/>
            <a:ext cx="167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S.R. 305</a:t>
            </a:r>
          </a:p>
        </p:txBody>
      </p:sp>
      <p:sp>
        <p:nvSpPr>
          <p:cNvPr id="35" name="Callout: Double Bent Line with No Border 34">
            <a:extLst>
              <a:ext uri="{FF2B5EF4-FFF2-40B4-BE49-F238E27FC236}">
                <a16:creationId xmlns:a16="http://schemas.microsoft.com/office/drawing/2014/main" id="{B58F0168-31A7-4EA0-BFF1-4BE2AA92EB0C}"/>
              </a:ext>
            </a:extLst>
          </p:cNvPr>
          <p:cNvSpPr/>
          <p:nvPr/>
        </p:nvSpPr>
        <p:spPr>
          <a:xfrm>
            <a:off x="13470562" y="7223760"/>
            <a:ext cx="1556078" cy="697516"/>
          </a:xfrm>
          <a:prstGeom prst="callout3">
            <a:avLst>
              <a:gd name="adj1" fmla="val 49339"/>
              <a:gd name="adj2" fmla="val -3618"/>
              <a:gd name="adj3" fmla="val 49338"/>
              <a:gd name="adj4" fmla="val -6255"/>
              <a:gd name="adj5" fmla="val 49310"/>
              <a:gd name="adj6" fmla="val -21461"/>
              <a:gd name="adj7" fmla="val 128701"/>
              <a:gd name="adj8" fmla="val -68524"/>
            </a:avLst>
          </a:prstGeom>
          <a:noFill/>
          <a:ln cap="sq">
            <a:solidFill>
              <a:schemeClr val="bg1"/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/>
              <a:t>End Sound to Olympics Trail phase 3 (existing and proposed) , begin phase 4 (northward) 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8BC29A8-0970-403D-90D5-904D66553D8F}"/>
              </a:ext>
            </a:extLst>
          </p:cNvPr>
          <p:cNvCxnSpPr>
            <a:cxnSpLocks/>
          </p:cNvCxnSpPr>
          <p:nvPr/>
        </p:nvCxnSpPr>
        <p:spPr>
          <a:xfrm flipV="1">
            <a:off x="14413414" y="1096865"/>
            <a:ext cx="0" cy="652706"/>
          </a:xfrm>
          <a:prstGeom prst="straightConnector1">
            <a:avLst/>
          </a:prstGeom>
          <a:ln>
            <a:solidFill>
              <a:schemeClr val="bg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26FCFF7-AF41-4708-9C3B-6BE8C924DF3C}"/>
              </a:ext>
            </a:extLst>
          </p:cNvPr>
          <p:cNvSpPr txBox="1"/>
          <p:nvPr/>
        </p:nvSpPr>
        <p:spPr>
          <a:xfrm>
            <a:off x="14257717" y="1769181"/>
            <a:ext cx="373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C44A097-CAC6-4CF9-BFA3-40B586D41CE1}"/>
              </a:ext>
            </a:extLst>
          </p:cNvPr>
          <p:cNvSpPr/>
          <p:nvPr/>
        </p:nvSpPr>
        <p:spPr>
          <a:xfrm>
            <a:off x="3543300" y="1261110"/>
            <a:ext cx="272945" cy="708660"/>
          </a:xfrm>
          <a:custGeom>
            <a:avLst/>
            <a:gdLst>
              <a:gd name="connsiteX0" fmla="*/ 0 w 272945"/>
              <a:gd name="connsiteY0" fmla="*/ 0 h 708660"/>
              <a:gd name="connsiteX1" fmla="*/ 68580 w 272945"/>
              <a:gd name="connsiteY1" fmla="*/ 76200 h 708660"/>
              <a:gd name="connsiteX2" fmla="*/ 137160 w 272945"/>
              <a:gd name="connsiteY2" fmla="*/ 167640 h 708660"/>
              <a:gd name="connsiteX3" fmla="*/ 194310 w 272945"/>
              <a:gd name="connsiteY3" fmla="*/ 243840 h 708660"/>
              <a:gd name="connsiteX4" fmla="*/ 247650 w 272945"/>
              <a:gd name="connsiteY4" fmla="*/ 373380 h 708660"/>
              <a:gd name="connsiteX5" fmla="*/ 270510 w 272945"/>
              <a:gd name="connsiteY5" fmla="*/ 453390 h 708660"/>
              <a:gd name="connsiteX6" fmla="*/ 266700 w 272945"/>
              <a:gd name="connsiteY6" fmla="*/ 514350 h 708660"/>
              <a:gd name="connsiteX7" fmla="*/ 220980 w 272945"/>
              <a:gd name="connsiteY7" fmla="*/ 537210 h 708660"/>
              <a:gd name="connsiteX8" fmla="*/ 160020 w 272945"/>
              <a:gd name="connsiteY8" fmla="*/ 544830 h 708660"/>
              <a:gd name="connsiteX9" fmla="*/ 152400 w 272945"/>
              <a:gd name="connsiteY9" fmla="*/ 582930 h 708660"/>
              <a:gd name="connsiteX10" fmla="*/ 163830 w 272945"/>
              <a:gd name="connsiteY10" fmla="*/ 624840 h 708660"/>
              <a:gd name="connsiteX11" fmla="*/ 160020 w 272945"/>
              <a:gd name="connsiteY11" fmla="*/ 670560 h 708660"/>
              <a:gd name="connsiteX12" fmla="*/ 220980 w 272945"/>
              <a:gd name="connsiteY12" fmla="*/ 693420 h 708660"/>
              <a:gd name="connsiteX13" fmla="*/ 247650 w 272945"/>
              <a:gd name="connsiteY13" fmla="*/ 70866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2945" h="708660">
                <a:moveTo>
                  <a:pt x="0" y="0"/>
                </a:moveTo>
                <a:cubicBezTo>
                  <a:pt x="22860" y="24130"/>
                  <a:pt x="45720" y="48260"/>
                  <a:pt x="68580" y="76200"/>
                </a:cubicBezTo>
                <a:cubicBezTo>
                  <a:pt x="91440" y="104140"/>
                  <a:pt x="137160" y="167640"/>
                  <a:pt x="137160" y="167640"/>
                </a:cubicBezTo>
                <a:cubicBezTo>
                  <a:pt x="158115" y="195580"/>
                  <a:pt x="175895" y="209550"/>
                  <a:pt x="194310" y="243840"/>
                </a:cubicBezTo>
                <a:cubicBezTo>
                  <a:pt x="212725" y="278130"/>
                  <a:pt x="234950" y="338455"/>
                  <a:pt x="247650" y="373380"/>
                </a:cubicBezTo>
                <a:cubicBezTo>
                  <a:pt x="260350" y="408305"/>
                  <a:pt x="267335" y="429895"/>
                  <a:pt x="270510" y="453390"/>
                </a:cubicBezTo>
                <a:cubicBezTo>
                  <a:pt x="273685" y="476885"/>
                  <a:pt x="274955" y="500380"/>
                  <a:pt x="266700" y="514350"/>
                </a:cubicBezTo>
                <a:cubicBezTo>
                  <a:pt x="258445" y="528320"/>
                  <a:pt x="238760" y="532130"/>
                  <a:pt x="220980" y="537210"/>
                </a:cubicBezTo>
                <a:cubicBezTo>
                  <a:pt x="203200" y="542290"/>
                  <a:pt x="171450" y="537210"/>
                  <a:pt x="160020" y="544830"/>
                </a:cubicBezTo>
                <a:cubicBezTo>
                  <a:pt x="148590" y="552450"/>
                  <a:pt x="151765" y="569595"/>
                  <a:pt x="152400" y="582930"/>
                </a:cubicBezTo>
                <a:cubicBezTo>
                  <a:pt x="153035" y="596265"/>
                  <a:pt x="162560" y="610235"/>
                  <a:pt x="163830" y="624840"/>
                </a:cubicBezTo>
                <a:cubicBezTo>
                  <a:pt x="165100" y="639445"/>
                  <a:pt x="150495" y="659130"/>
                  <a:pt x="160020" y="670560"/>
                </a:cubicBezTo>
                <a:cubicBezTo>
                  <a:pt x="169545" y="681990"/>
                  <a:pt x="206375" y="687070"/>
                  <a:pt x="220980" y="693420"/>
                </a:cubicBezTo>
                <a:cubicBezTo>
                  <a:pt x="235585" y="699770"/>
                  <a:pt x="241617" y="704215"/>
                  <a:pt x="247650" y="70866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2164086-C917-45F5-9444-C682134A8A42}"/>
              </a:ext>
            </a:extLst>
          </p:cNvPr>
          <p:cNvSpPr/>
          <p:nvPr/>
        </p:nvSpPr>
        <p:spPr>
          <a:xfrm>
            <a:off x="3787140" y="1965960"/>
            <a:ext cx="141336" cy="1112520"/>
          </a:xfrm>
          <a:custGeom>
            <a:avLst/>
            <a:gdLst>
              <a:gd name="connsiteX0" fmla="*/ 0 w 141336"/>
              <a:gd name="connsiteY0" fmla="*/ 0 h 1112520"/>
              <a:gd name="connsiteX1" fmla="*/ 15240 w 141336"/>
              <a:gd name="connsiteY1" fmla="*/ 87630 h 1112520"/>
              <a:gd name="connsiteX2" fmla="*/ 53340 w 141336"/>
              <a:gd name="connsiteY2" fmla="*/ 133350 h 1112520"/>
              <a:gd name="connsiteX3" fmla="*/ 49530 w 141336"/>
              <a:gd name="connsiteY3" fmla="*/ 205740 h 1112520"/>
              <a:gd name="connsiteX4" fmla="*/ 41910 w 141336"/>
              <a:gd name="connsiteY4" fmla="*/ 274320 h 1112520"/>
              <a:gd name="connsiteX5" fmla="*/ 38100 w 141336"/>
              <a:gd name="connsiteY5" fmla="*/ 331470 h 1112520"/>
              <a:gd name="connsiteX6" fmla="*/ 30480 w 141336"/>
              <a:gd name="connsiteY6" fmla="*/ 480060 h 1112520"/>
              <a:gd name="connsiteX7" fmla="*/ 26670 w 141336"/>
              <a:gd name="connsiteY7" fmla="*/ 571500 h 1112520"/>
              <a:gd name="connsiteX8" fmla="*/ 49530 w 141336"/>
              <a:gd name="connsiteY8" fmla="*/ 674370 h 1112520"/>
              <a:gd name="connsiteX9" fmla="*/ 76200 w 141336"/>
              <a:gd name="connsiteY9" fmla="*/ 754380 h 1112520"/>
              <a:gd name="connsiteX10" fmla="*/ 95250 w 141336"/>
              <a:gd name="connsiteY10" fmla="*/ 826770 h 1112520"/>
              <a:gd name="connsiteX11" fmla="*/ 118110 w 141336"/>
              <a:gd name="connsiteY11" fmla="*/ 902970 h 1112520"/>
              <a:gd name="connsiteX12" fmla="*/ 137160 w 141336"/>
              <a:gd name="connsiteY12" fmla="*/ 971550 h 1112520"/>
              <a:gd name="connsiteX13" fmla="*/ 140970 w 141336"/>
              <a:gd name="connsiteY13" fmla="*/ 1047750 h 1112520"/>
              <a:gd name="connsiteX14" fmla="*/ 140970 w 141336"/>
              <a:gd name="connsiteY14" fmla="*/ 1112520 h 111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1336" h="1112520">
                <a:moveTo>
                  <a:pt x="0" y="0"/>
                </a:moveTo>
                <a:cubicBezTo>
                  <a:pt x="3175" y="32702"/>
                  <a:pt x="6350" y="65405"/>
                  <a:pt x="15240" y="87630"/>
                </a:cubicBezTo>
                <a:cubicBezTo>
                  <a:pt x="24130" y="109855"/>
                  <a:pt x="47625" y="113665"/>
                  <a:pt x="53340" y="133350"/>
                </a:cubicBezTo>
                <a:cubicBezTo>
                  <a:pt x="59055" y="153035"/>
                  <a:pt x="51435" y="182245"/>
                  <a:pt x="49530" y="205740"/>
                </a:cubicBezTo>
                <a:cubicBezTo>
                  <a:pt x="47625" y="229235"/>
                  <a:pt x="43815" y="253365"/>
                  <a:pt x="41910" y="274320"/>
                </a:cubicBezTo>
                <a:cubicBezTo>
                  <a:pt x="40005" y="295275"/>
                  <a:pt x="40005" y="297180"/>
                  <a:pt x="38100" y="331470"/>
                </a:cubicBezTo>
                <a:cubicBezTo>
                  <a:pt x="36195" y="365760"/>
                  <a:pt x="32385" y="440055"/>
                  <a:pt x="30480" y="480060"/>
                </a:cubicBezTo>
                <a:cubicBezTo>
                  <a:pt x="28575" y="520065"/>
                  <a:pt x="23495" y="539115"/>
                  <a:pt x="26670" y="571500"/>
                </a:cubicBezTo>
                <a:cubicBezTo>
                  <a:pt x="29845" y="603885"/>
                  <a:pt x="41275" y="643890"/>
                  <a:pt x="49530" y="674370"/>
                </a:cubicBezTo>
                <a:cubicBezTo>
                  <a:pt x="57785" y="704850"/>
                  <a:pt x="68580" y="728980"/>
                  <a:pt x="76200" y="754380"/>
                </a:cubicBezTo>
                <a:cubicBezTo>
                  <a:pt x="83820" y="779780"/>
                  <a:pt x="88265" y="802005"/>
                  <a:pt x="95250" y="826770"/>
                </a:cubicBezTo>
                <a:cubicBezTo>
                  <a:pt x="102235" y="851535"/>
                  <a:pt x="111125" y="878840"/>
                  <a:pt x="118110" y="902970"/>
                </a:cubicBezTo>
                <a:cubicBezTo>
                  <a:pt x="125095" y="927100"/>
                  <a:pt x="133350" y="947420"/>
                  <a:pt x="137160" y="971550"/>
                </a:cubicBezTo>
                <a:cubicBezTo>
                  <a:pt x="140970" y="995680"/>
                  <a:pt x="140335" y="1024255"/>
                  <a:pt x="140970" y="1047750"/>
                </a:cubicBezTo>
                <a:cubicBezTo>
                  <a:pt x="141605" y="1071245"/>
                  <a:pt x="141287" y="1091882"/>
                  <a:pt x="140970" y="1112520"/>
                </a:cubicBezTo>
              </a:path>
            </a:pathLst>
          </a:custGeom>
          <a:noFill/>
          <a:ln w="57150">
            <a:solidFill>
              <a:schemeClr val="accent4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F1AC32A-1EAA-440F-BAAD-A534F4F9CD8B}"/>
              </a:ext>
            </a:extLst>
          </p:cNvPr>
          <p:cNvSpPr/>
          <p:nvPr/>
        </p:nvSpPr>
        <p:spPr>
          <a:xfrm>
            <a:off x="12384911" y="8148577"/>
            <a:ext cx="710986" cy="1597307"/>
          </a:xfrm>
          <a:custGeom>
            <a:avLst/>
            <a:gdLst>
              <a:gd name="connsiteX0" fmla="*/ 0 w 710986"/>
              <a:gd name="connsiteY0" fmla="*/ 0 h 1597307"/>
              <a:gd name="connsiteX1" fmla="*/ 185195 w 710986"/>
              <a:gd name="connsiteY1" fmla="*/ 92598 h 1597307"/>
              <a:gd name="connsiteX2" fmla="*/ 266218 w 710986"/>
              <a:gd name="connsiteY2" fmla="*/ 393539 h 1597307"/>
              <a:gd name="connsiteX3" fmla="*/ 266218 w 710986"/>
              <a:gd name="connsiteY3" fmla="*/ 717631 h 1597307"/>
              <a:gd name="connsiteX4" fmla="*/ 347241 w 710986"/>
              <a:gd name="connsiteY4" fmla="*/ 1030147 h 1597307"/>
              <a:gd name="connsiteX5" fmla="*/ 682907 w 710986"/>
              <a:gd name="connsiteY5" fmla="*/ 1296365 h 1597307"/>
              <a:gd name="connsiteX6" fmla="*/ 694481 w 710986"/>
              <a:gd name="connsiteY6" fmla="*/ 1469985 h 1597307"/>
              <a:gd name="connsiteX7" fmla="*/ 706056 w 710986"/>
              <a:gd name="connsiteY7" fmla="*/ 1597307 h 1597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0986" h="1597307">
                <a:moveTo>
                  <a:pt x="0" y="0"/>
                </a:moveTo>
                <a:cubicBezTo>
                  <a:pt x="70412" y="13504"/>
                  <a:pt x="140825" y="27008"/>
                  <a:pt x="185195" y="92598"/>
                </a:cubicBezTo>
                <a:cubicBezTo>
                  <a:pt x="229565" y="158188"/>
                  <a:pt x="252714" y="289367"/>
                  <a:pt x="266218" y="393539"/>
                </a:cubicBezTo>
                <a:cubicBezTo>
                  <a:pt x="279722" y="497711"/>
                  <a:pt x="252714" y="611530"/>
                  <a:pt x="266218" y="717631"/>
                </a:cubicBezTo>
                <a:cubicBezTo>
                  <a:pt x="279722" y="823732"/>
                  <a:pt x="277793" y="933691"/>
                  <a:pt x="347241" y="1030147"/>
                </a:cubicBezTo>
                <a:cubicBezTo>
                  <a:pt x="416689" y="1126603"/>
                  <a:pt x="625034" y="1223059"/>
                  <a:pt x="682907" y="1296365"/>
                </a:cubicBezTo>
                <a:cubicBezTo>
                  <a:pt x="740780" y="1369671"/>
                  <a:pt x="690623" y="1419828"/>
                  <a:pt x="694481" y="1469985"/>
                </a:cubicBezTo>
                <a:cubicBezTo>
                  <a:pt x="698339" y="1520142"/>
                  <a:pt x="702197" y="1558724"/>
                  <a:pt x="706056" y="1597307"/>
                </a:cubicBezTo>
              </a:path>
            </a:pathLst>
          </a:custGeom>
          <a:ln w="127000">
            <a:solidFill>
              <a:schemeClr val="accent4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2F0EA9C-ECD0-48AD-9C4C-74D517DB97EF}"/>
              </a:ext>
            </a:extLst>
          </p:cNvPr>
          <p:cNvSpPr txBox="1"/>
          <p:nvPr/>
        </p:nvSpPr>
        <p:spPr>
          <a:xfrm>
            <a:off x="10172453" y="8930758"/>
            <a:ext cx="209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High School Road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2981D5-12C1-4E51-ABA4-3323ACF56872}"/>
              </a:ext>
            </a:extLst>
          </p:cNvPr>
          <p:cNvSpPr txBox="1"/>
          <p:nvPr/>
        </p:nvSpPr>
        <p:spPr>
          <a:xfrm rot="16200000">
            <a:off x="8230738" y="4205261"/>
            <a:ext cx="209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Madison Avenue</a:t>
            </a:r>
          </a:p>
        </p:txBody>
      </p:sp>
      <p:sp>
        <p:nvSpPr>
          <p:cNvPr id="44" name="Callout: Double Bent Line with No Border 43">
            <a:extLst>
              <a:ext uri="{FF2B5EF4-FFF2-40B4-BE49-F238E27FC236}">
                <a16:creationId xmlns:a16="http://schemas.microsoft.com/office/drawing/2014/main" id="{E480B4C3-39F4-44E2-B4C2-F1EF04B5E7E8}"/>
              </a:ext>
            </a:extLst>
          </p:cNvPr>
          <p:cNvSpPr/>
          <p:nvPr/>
        </p:nvSpPr>
        <p:spPr>
          <a:xfrm>
            <a:off x="12552968" y="2001082"/>
            <a:ext cx="1416124" cy="697516"/>
          </a:xfrm>
          <a:prstGeom prst="callout3">
            <a:avLst>
              <a:gd name="adj1" fmla="val 49339"/>
              <a:gd name="adj2" fmla="val -3618"/>
              <a:gd name="adj3" fmla="val 49338"/>
              <a:gd name="adj4" fmla="val -6255"/>
              <a:gd name="adj5" fmla="val 49310"/>
              <a:gd name="adj6" fmla="val -21461"/>
              <a:gd name="adj7" fmla="val 126516"/>
              <a:gd name="adj8" fmla="val -76359"/>
            </a:avLst>
          </a:prstGeom>
          <a:noFill/>
          <a:ln cap="sq">
            <a:solidFill>
              <a:schemeClr val="bg1"/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/>
              <a:t>10’-wide, separated, paved multi-use trail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8C400CC-6EED-4108-901E-B0458FD873EB}"/>
              </a:ext>
            </a:extLst>
          </p:cNvPr>
          <p:cNvSpPr txBox="1"/>
          <p:nvPr/>
        </p:nvSpPr>
        <p:spPr>
          <a:xfrm>
            <a:off x="7401734" y="2100127"/>
            <a:ext cx="209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New Brooklyn Road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6559FDA-BF9F-4BF7-858F-9F981AA0904B}"/>
              </a:ext>
            </a:extLst>
          </p:cNvPr>
          <p:cNvSpPr txBox="1"/>
          <p:nvPr/>
        </p:nvSpPr>
        <p:spPr>
          <a:xfrm>
            <a:off x="557513" y="4039892"/>
            <a:ext cx="2953094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Supports local centers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Funding feasibility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r>
              <a:rPr lang="en-US" dirty="0"/>
              <a:t>     Cross juris. opportunities</a:t>
            </a:r>
          </a:p>
          <a:p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Safety/capacity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Health equity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Air quality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Multimodal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7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3227B0B-D172-4A27-A9F1-B030739C0EA4}"/>
              </a:ext>
            </a:extLst>
          </p:cNvPr>
          <p:cNvSpPr txBox="1"/>
          <p:nvPr/>
        </p:nvSpPr>
        <p:spPr>
          <a:xfrm>
            <a:off x="481309" y="3780266"/>
            <a:ext cx="1931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PSRC Criteria: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7EA3CBB-AB35-4211-96E6-03D6F0DABFFB}"/>
              </a:ext>
            </a:extLst>
          </p:cNvPr>
          <p:cNvSpPr txBox="1"/>
          <p:nvPr/>
        </p:nvSpPr>
        <p:spPr>
          <a:xfrm>
            <a:off x="3622773" y="3763768"/>
            <a:ext cx="1931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City Criteria: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1FA8A16-3E17-4EBC-97BF-AE17247152AE}"/>
              </a:ext>
            </a:extLst>
          </p:cNvPr>
          <p:cNvSpPr txBox="1"/>
          <p:nvPr/>
        </p:nvSpPr>
        <p:spPr>
          <a:xfrm>
            <a:off x="3715697" y="4039992"/>
            <a:ext cx="3355342" cy="26736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Identified in IWTP and Kitsap Regional Trails Plan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Relative high volume of usage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Portions of project outside of ROW entirely on BI Parks property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Supports local, commuter and regional usage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/>
          </a:p>
          <a:p>
            <a:endParaRPr lang="en-US" sz="500" dirty="0"/>
          </a:p>
          <a:p>
            <a:endParaRPr lang="en-US" sz="2400" dirty="0"/>
          </a:p>
          <a:p>
            <a:endParaRPr lang="en-US" sz="5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FC01CD-D5E1-4FFC-A264-82FDCCCD6659}"/>
              </a:ext>
            </a:extLst>
          </p:cNvPr>
          <p:cNvSpPr txBox="1"/>
          <p:nvPr/>
        </p:nvSpPr>
        <p:spPr>
          <a:xfrm>
            <a:off x="7248656" y="679562"/>
            <a:ext cx="1931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Vicinity Map 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E77A391-1CA5-4B61-A9B8-5045E8C04161}"/>
              </a:ext>
            </a:extLst>
          </p:cNvPr>
          <p:cNvSpPr txBox="1"/>
          <p:nvPr/>
        </p:nvSpPr>
        <p:spPr>
          <a:xfrm>
            <a:off x="3715696" y="7063020"/>
            <a:ext cx="3335365" cy="26828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dirty="0"/>
              <a:t>Preliminary Engineering: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$65,000 Local Funds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$385,000 Federal Funds</a:t>
            </a:r>
          </a:p>
          <a:p>
            <a:endParaRPr lang="en-US" sz="1000" dirty="0"/>
          </a:p>
          <a:p>
            <a:r>
              <a:rPr lang="en-US" dirty="0"/>
              <a:t>Construction: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$340,000 Local Funds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$2,160,000 Federal Funds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r>
              <a:rPr lang="en-US" b="1" dirty="0"/>
              <a:t>Total Cost: $2,950,000</a:t>
            </a:r>
          </a:p>
          <a:p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542F54B-FBF1-44FF-B0C7-E690BFA0AD2A}"/>
              </a:ext>
            </a:extLst>
          </p:cNvPr>
          <p:cNvSpPr txBox="1"/>
          <p:nvPr/>
        </p:nvSpPr>
        <p:spPr>
          <a:xfrm>
            <a:off x="3641083" y="6798692"/>
            <a:ext cx="4370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Cost:</a:t>
            </a:r>
          </a:p>
        </p:txBody>
      </p:sp>
    </p:spTree>
    <p:extLst>
      <p:ext uri="{BB962C8B-B14F-4D97-AF65-F5344CB8AC3E}">
        <p14:creationId xmlns:p14="http://schemas.microsoft.com/office/powerpoint/2010/main" val="106697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C573848901E743BB75BC0E9EC93579" ma:contentTypeVersion="12" ma:contentTypeDescription="Create a new document." ma:contentTypeScope="" ma:versionID="8ffad47d53f5b74e20adbb49b1ed11e1">
  <xsd:schema xmlns:xsd="http://www.w3.org/2001/XMLSchema" xmlns:xs="http://www.w3.org/2001/XMLSchema" xmlns:p="http://schemas.microsoft.com/office/2006/metadata/properties" xmlns:ns2="4b30a442-5f80-45e7-bbfb-94bebbc80154" xmlns:ns3="05d4333d-81aa-4331-9005-c56f15809b69" targetNamespace="http://schemas.microsoft.com/office/2006/metadata/properties" ma:root="true" ma:fieldsID="cc0249678699c0c9bafdf2e420ede635" ns2:_="" ns3:_="">
    <xsd:import namespace="4b30a442-5f80-45e7-bbfb-94bebbc80154"/>
    <xsd:import namespace="05d4333d-81aa-4331-9005-c56f15809b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30a442-5f80-45e7-bbfb-94bebbc801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d4333d-81aa-4331-9005-c56f15809b6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6825B34-5A06-414D-AFCE-CF0410ABCBE4}"/>
</file>

<file path=customXml/itemProps2.xml><?xml version="1.0" encoding="utf-8"?>
<ds:datastoreItem xmlns:ds="http://schemas.openxmlformats.org/officeDocument/2006/customXml" ds:itemID="{C867FED6-44C8-43D6-A190-DE8BE3C5E053}"/>
</file>

<file path=customXml/itemProps3.xml><?xml version="1.0" encoding="utf-8"?>
<ds:datastoreItem xmlns:ds="http://schemas.openxmlformats.org/officeDocument/2006/customXml" ds:itemID="{D88C8A68-874D-4738-90DE-638C56541E07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5829</TotalTime>
  <Words>662</Words>
  <Application>Microsoft Office PowerPoint</Application>
  <PresentationFormat>Custom</PresentationFormat>
  <Paragraphs>237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Wierzbicki</dc:creator>
  <cp:lastModifiedBy>Chris Wierzbicki</cp:lastModifiedBy>
  <cp:revision>39</cp:revision>
  <dcterms:created xsi:type="dcterms:W3CDTF">2020-02-26T23:29:50Z</dcterms:created>
  <dcterms:modified xsi:type="dcterms:W3CDTF">2020-03-05T22:16:26Z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0x0101009EC573848901E743BB75BC0E9EC93579</vt:lpwstr>
  </property>
</Properties>
</file>