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65" r:id="rId3"/>
    <p:sldId id="257" r:id="rId4"/>
    <p:sldId id="266" r:id="rId5"/>
    <p:sldId id="259" r:id="rId6"/>
    <p:sldId id="260" r:id="rId7"/>
    <p:sldId id="264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 Struck" initials="PS" lastIdx="1" clrIdx="0">
    <p:extLst>
      <p:ext uri="{19B8F6BF-5375-455C-9EA6-DF929625EA0E}">
        <p15:presenceInfo xmlns:p15="http://schemas.microsoft.com/office/powerpoint/2012/main" userId="S-1-5-21-3284437466-3717345976-2212892996-53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8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20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263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7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0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5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5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6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6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6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4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6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7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7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05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C0BD-336C-49A3-BE38-2B62D0721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612" y="1215272"/>
            <a:ext cx="9885340" cy="3500177"/>
          </a:xfrm>
        </p:spPr>
        <p:txBody>
          <a:bodyPr/>
          <a:lstStyle/>
          <a:p>
            <a:r>
              <a:rPr lang="en-US" sz="6600" b="1" dirty="0"/>
              <a:t>CITY OF POULSB0</a:t>
            </a:r>
            <a:br>
              <a:rPr lang="en-US" sz="6600" b="1" dirty="0"/>
            </a:br>
            <a:r>
              <a:rPr lang="en-US" sz="6600" b="1" dirty="0"/>
              <a:t>2018 Countywide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50588-6489-44A8-A73C-79817DCDB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98" y="5369792"/>
            <a:ext cx="8825658" cy="861420"/>
          </a:xfrm>
        </p:spPr>
        <p:txBody>
          <a:bodyPr/>
          <a:lstStyle/>
          <a:p>
            <a:r>
              <a:rPr lang="en-US" dirty="0"/>
              <a:t>Transpol presentation</a:t>
            </a:r>
          </a:p>
          <a:p>
            <a:r>
              <a:rPr lang="en-US" dirty="0"/>
              <a:t>April 19, 2018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10DD3F8-0A6F-402E-8201-DD12847CC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423859"/>
            <a:ext cx="2012874" cy="20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5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0BFE-854B-4A44-B824-D92BFBB5F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37" y="270457"/>
            <a:ext cx="9404723" cy="965915"/>
          </a:xfrm>
        </p:spPr>
        <p:txBody>
          <a:bodyPr/>
          <a:lstStyle/>
          <a:p>
            <a:r>
              <a:rPr lang="en-US" sz="4800" b="1" dirty="0"/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10C97-7A62-4074-B029-36BC8A022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4" y="1153820"/>
            <a:ext cx="6499756" cy="508483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600" b="1" dirty="0"/>
              <a:t>SR305 Pedestrian Tunnel</a:t>
            </a:r>
          </a:p>
          <a:p>
            <a:pPr lvl="2"/>
            <a:r>
              <a:rPr lang="en-US" sz="3200" dirty="0"/>
              <a:t>Non-Motorized</a:t>
            </a:r>
          </a:p>
          <a:p>
            <a:pPr lvl="2"/>
            <a:r>
              <a:rPr lang="en-US" sz="3200" dirty="0"/>
              <a:t>Construction</a:t>
            </a:r>
          </a:p>
          <a:p>
            <a:pPr lvl="2"/>
            <a:r>
              <a:rPr lang="en-US" sz="3200" dirty="0"/>
              <a:t>$1.5M request, $1.8M total </a:t>
            </a:r>
          </a:p>
          <a:p>
            <a:pPr lvl="2"/>
            <a:endParaRPr lang="en-US" sz="3200" dirty="0"/>
          </a:p>
          <a:p>
            <a:pPr lvl="1"/>
            <a:r>
              <a:rPr lang="en-US" sz="3600" b="1" dirty="0"/>
              <a:t>Fjord Drive Pavement Preservation</a:t>
            </a:r>
          </a:p>
          <a:p>
            <a:pPr lvl="2"/>
            <a:r>
              <a:rPr lang="en-US" sz="3200" dirty="0"/>
              <a:t>Construction</a:t>
            </a:r>
          </a:p>
          <a:p>
            <a:pPr lvl="2"/>
            <a:r>
              <a:rPr lang="en-US" sz="3200" dirty="0"/>
              <a:t>$425k request, $490k total 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DF66A-23B6-438D-9361-F1A23B412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867" y="1236372"/>
            <a:ext cx="5331931" cy="52501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C0507AF-E860-44E1-8BD0-7441B9728236}"/>
              </a:ext>
            </a:extLst>
          </p:cNvPr>
          <p:cNvSpPr/>
          <p:nvPr/>
        </p:nvSpPr>
        <p:spPr>
          <a:xfrm>
            <a:off x="10066114" y="4357094"/>
            <a:ext cx="205585" cy="1776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EAA0A-7C2C-48F3-AF99-A497EFD3BF87}"/>
              </a:ext>
            </a:extLst>
          </p:cNvPr>
          <p:cNvSpPr txBox="1"/>
          <p:nvPr/>
        </p:nvSpPr>
        <p:spPr>
          <a:xfrm>
            <a:off x="7842458" y="4033929"/>
            <a:ext cx="154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Fjord Drive</a:t>
            </a:r>
          </a:p>
          <a:p>
            <a:r>
              <a:rPr lang="en-US" dirty="0">
                <a:solidFill>
                  <a:srgbClr val="FF0000"/>
                </a:solidFill>
              </a:rPr>
              <a:t>Preservation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CF2A6-2A26-4C5C-B877-55517A660992}"/>
              </a:ext>
            </a:extLst>
          </p:cNvPr>
          <p:cNvSpPr txBox="1"/>
          <p:nvPr/>
        </p:nvSpPr>
        <p:spPr>
          <a:xfrm>
            <a:off x="10348016" y="4044593"/>
            <a:ext cx="154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Pedestrian Tunnel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25CC15-881F-43E9-BDD7-FBDE13FBE6EE}"/>
              </a:ext>
            </a:extLst>
          </p:cNvPr>
          <p:cNvCxnSpPr>
            <a:cxnSpLocks/>
          </p:cNvCxnSpPr>
          <p:nvPr/>
        </p:nvCxnSpPr>
        <p:spPr>
          <a:xfrm>
            <a:off x="9491730" y="4340180"/>
            <a:ext cx="268115" cy="275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E46A34-0179-4679-9C6A-C72866E52EAD}"/>
              </a:ext>
            </a:extLst>
          </p:cNvPr>
          <p:cNvCxnSpPr>
            <a:cxnSpLocks/>
          </p:cNvCxnSpPr>
          <p:nvPr/>
        </p:nvCxnSpPr>
        <p:spPr>
          <a:xfrm>
            <a:off x="8727997" y="3296665"/>
            <a:ext cx="106910" cy="3995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FE665E-DB6A-4441-8355-91533F490666}"/>
              </a:ext>
            </a:extLst>
          </p:cNvPr>
          <p:cNvCxnSpPr>
            <a:cxnSpLocks/>
          </p:cNvCxnSpPr>
          <p:nvPr/>
        </p:nvCxnSpPr>
        <p:spPr>
          <a:xfrm>
            <a:off x="8834907" y="3696237"/>
            <a:ext cx="197428" cy="165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ACE58D-C0BF-423A-B926-9831294256E5}"/>
              </a:ext>
            </a:extLst>
          </p:cNvPr>
          <p:cNvCxnSpPr>
            <a:cxnSpLocks/>
          </p:cNvCxnSpPr>
          <p:nvPr/>
        </p:nvCxnSpPr>
        <p:spPr>
          <a:xfrm>
            <a:off x="9032335" y="3861447"/>
            <a:ext cx="98786" cy="1724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3720CA-DF3A-442A-8551-B9F1D7E1E4C5}"/>
              </a:ext>
            </a:extLst>
          </p:cNvPr>
          <p:cNvCxnSpPr>
            <a:cxnSpLocks/>
          </p:cNvCxnSpPr>
          <p:nvPr/>
        </p:nvCxnSpPr>
        <p:spPr>
          <a:xfrm>
            <a:off x="9131121" y="4044593"/>
            <a:ext cx="348528" cy="2864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59E534B-143C-466C-BA16-3946E5EC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85"/>
            <a:ext cx="967528" cy="9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7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E313-C07E-4356-8840-6126954A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205933"/>
            <a:ext cx="6266152" cy="1641986"/>
          </a:xfrm>
        </p:spPr>
        <p:txBody>
          <a:bodyPr>
            <a:normAutofit/>
          </a:bodyPr>
          <a:lstStyle/>
          <a:p>
            <a:r>
              <a:rPr lang="en-US" sz="4400" b="1" dirty="0"/>
              <a:t>SR305 Pedestrian Tunnel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DE551-EFF5-4FA5-91C5-5464815B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1847919"/>
            <a:ext cx="6385878" cy="438545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Non-Motorized element of City Noll Road Corridor project</a:t>
            </a:r>
          </a:p>
          <a:p>
            <a:r>
              <a:rPr lang="en-US" sz="3200" dirty="0"/>
              <a:t>Part of SR305 –Johnson Road RBT project</a:t>
            </a:r>
          </a:p>
          <a:p>
            <a:r>
              <a:rPr lang="en-US" sz="3200" dirty="0"/>
              <a:t>High Priority in SR305 Corridor Plan</a:t>
            </a:r>
          </a:p>
          <a:p>
            <a:r>
              <a:rPr lang="en-US" sz="3200" dirty="0"/>
              <a:t>Replaces dangerous pedestrian crossing and intersection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05029-19FD-4477-A40B-0ECC67EC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4" y="0"/>
            <a:ext cx="4650734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56F6B4B-C731-4898-A5FC-C32EEA417D20}"/>
              </a:ext>
            </a:extLst>
          </p:cNvPr>
          <p:cNvSpPr/>
          <p:nvPr/>
        </p:nvSpPr>
        <p:spPr>
          <a:xfrm>
            <a:off x="3757220" y="3115733"/>
            <a:ext cx="461725" cy="2641600"/>
          </a:xfrm>
          <a:custGeom>
            <a:avLst/>
            <a:gdLst>
              <a:gd name="connsiteX0" fmla="*/ 35847 w 461725"/>
              <a:gd name="connsiteY0" fmla="*/ 2641600 h 2641600"/>
              <a:gd name="connsiteX1" fmla="*/ 35847 w 461725"/>
              <a:gd name="connsiteY1" fmla="*/ 2472267 h 2641600"/>
              <a:gd name="connsiteX2" fmla="*/ 408380 w 461725"/>
              <a:gd name="connsiteY2" fmla="*/ 2455334 h 2641600"/>
              <a:gd name="connsiteX3" fmla="*/ 459180 w 461725"/>
              <a:gd name="connsiteY3" fmla="*/ 0 h 2641600"/>
              <a:gd name="connsiteX4" fmla="*/ 459180 w 461725"/>
              <a:gd name="connsiteY4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25" h="2641600">
                <a:moveTo>
                  <a:pt x="35847" y="2641600"/>
                </a:moveTo>
                <a:cubicBezTo>
                  <a:pt x="4802" y="2572455"/>
                  <a:pt x="-26242" y="2503311"/>
                  <a:pt x="35847" y="2472267"/>
                </a:cubicBezTo>
                <a:cubicBezTo>
                  <a:pt x="97936" y="2441223"/>
                  <a:pt x="337825" y="2867379"/>
                  <a:pt x="408380" y="2455334"/>
                </a:cubicBezTo>
                <a:cubicBezTo>
                  <a:pt x="478936" y="2043289"/>
                  <a:pt x="459180" y="0"/>
                  <a:pt x="459180" y="0"/>
                </a:cubicBezTo>
                <a:lnTo>
                  <a:pt x="45918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03DD9D6-3553-47C7-94C2-E4B48C49A697}"/>
              </a:ext>
            </a:extLst>
          </p:cNvPr>
          <p:cNvSpPr/>
          <p:nvPr/>
        </p:nvSpPr>
        <p:spPr>
          <a:xfrm>
            <a:off x="3581649" y="5583230"/>
            <a:ext cx="351141" cy="34820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407596F-69BD-453D-8872-064ED31366C3}"/>
              </a:ext>
            </a:extLst>
          </p:cNvPr>
          <p:cNvSpPr/>
          <p:nvPr/>
        </p:nvSpPr>
        <p:spPr>
          <a:xfrm>
            <a:off x="997670" y="2261525"/>
            <a:ext cx="1698292" cy="812024"/>
          </a:xfrm>
          <a:prstGeom prst="wedgeRectCallout">
            <a:avLst>
              <a:gd name="adj1" fmla="val 132080"/>
              <a:gd name="adj2" fmla="val 19667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Noll Road Corridor</a:t>
            </a:r>
            <a:endParaRPr lang="en-US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1F0EEDD-8AAA-4404-B85D-8659ED61E049}"/>
              </a:ext>
            </a:extLst>
          </p:cNvPr>
          <p:cNvSpPr/>
          <p:nvPr/>
        </p:nvSpPr>
        <p:spPr>
          <a:xfrm>
            <a:off x="982133" y="3747738"/>
            <a:ext cx="1698292" cy="812024"/>
          </a:xfrm>
          <a:prstGeom prst="wedgeRectCallout">
            <a:avLst>
              <a:gd name="adj1" fmla="val 103263"/>
              <a:gd name="adj2" fmla="val 191916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Pedestrian Tunnel and RBT at SR305 </a:t>
            </a:r>
            <a:endParaRPr lang="en-US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AB43283-33C9-42FB-A4D5-BFB3B7A6C01D}"/>
              </a:ext>
            </a:extLst>
          </p:cNvPr>
          <p:cNvSpPr/>
          <p:nvPr/>
        </p:nvSpPr>
        <p:spPr>
          <a:xfrm>
            <a:off x="712906" y="5583230"/>
            <a:ext cx="1698292" cy="1100667"/>
          </a:xfrm>
          <a:prstGeom prst="wedgeRectCallout">
            <a:avLst>
              <a:gd name="adj1" fmla="val 157104"/>
              <a:gd name="adj2" fmla="val 74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Existing Noll Road Approach to SR305</a:t>
            </a:r>
            <a:endParaRPr lang="en-US" dirty="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693C180-E1E0-4B48-9277-F1710C43B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9494" y="5757333"/>
            <a:ext cx="1102506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FBA2A88-D3C5-4ED4-AC17-9F12E97FB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82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CE313-C07E-4356-8840-6126954A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205933"/>
            <a:ext cx="6266152" cy="1641986"/>
          </a:xfrm>
        </p:spPr>
        <p:txBody>
          <a:bodyPr>
            <a:normAutofit/>
          </a:bodyPr>
          <a:lstStyle/>
          <a:p>
            <a:r>
              <a:rPr lang="en-US" sz="4400" b="1" dirty="0"/>
              <a:t>SR305 Pedestrian Tunnel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DE551-EFF5-4FA5-91C5-5464815B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0" y="1847919"/>
            <a:ext cx="6266151" cy="4385456"/>
          </a:xfrm>
        </p:spPr>
        <p:txBody>
          <a:bodyPr>
            <a:normAutofit/>
          </a:bodyPr>
          <a:lstStyle/>
          <a:p>
            <a:r>
              <a:rPr lang="en-US" sz="3200" dirty="0"/>
              <a:t>Connects regional non-motorized routes and segments</a:t>
            </a:r>
          </a:p>
          <a:p>
            <a:r>
              <a:rPr lang="en-US" sz="3200" dirty="0"/>
              <a:t>Serves NK region and City</a:t>
            </a:r>
          </a:p>
          <a:p>
            <a:r>
              <a:rPr lang="en-US" sz="3200" dirty="0"/>
              <a:t>Tunnel is safest option for crossing high volume/high speed SR305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0830201-E52D-4A0D-81CD-EFC15383C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733" y="5657739"/>
            <a:ext cx="1202267" cy="12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3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E313-C07E-4356-8840-6126954A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82" y="216020"/>
            <a:ext cx="9489185" cy="1134532"/>
          </a:xfrm>
        </p:spPr>
        <p:txBody>
          <a:bodyPr>
            <a:normAutofit/>
          </a:bodyPr>
          <a:lstStyle/>
          <a:p>
            <a:r>
              <a:rPr lang="en-US" sz="4400" b="1" dirty="0"/>
              <a:t>SR305 Pedestrian Tunnel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DE551-EFF5-4FA5-91C5-5464815B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652" y="1350552"/>
            <a:ext cx="5055434" cy="2856876"/>
          </a:xfrm>
        </p:spPr>
        <p:txBody>
          <a:bodyPr>
            <a:normAutofit/>
          </a:bodyPr>
          <a:lstStyle/>
          <a:p>
            <a:r>
              <a:rPr lang="en-US" sz="2400" dirty="0"/>
              <a:t>Requesting $1.5M, total cost $1.8M</a:t>
            </a:r>
          </a:p>
          <a:p>
            <a:r>
              <a:rPr lang="en-US" sz="2400" dirty="0"/>
              <a:t>Construction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B3BEB-8027-4EC5-B27D-7E454FB2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42" y="1188957"/>
            <a:ext cx="6078177" cy="419946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A41F9-327C-4345-91AA-A422FE0672B5}"/>
              </a:ext>
            </a:extLst>
          </p:cNvPr>
          <p:cNvSpPr txBox="1">
            <a:spLocks/>
          </p:cNvSpPr>
          <p:nvPr/>
        </p:nvSpPr>
        <p:spPr>
          <a:xfrm>
            <a:off x="880533" y="4504265"/>
            <a:ext cx="5215467" cy="157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6407D-129B-4D5D-A346-4346A47E8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31" y="3011469"/>
            <a:ext cx="3705755" cy="3630511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F32ABA2-B59F-4375-8716-82E574CC0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9043"/>
            <a:ext cx="1190944" cy="11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1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0FDF1B-5582-4EC0-ACD0-0A1D4C2A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1" y="181785"/>
            <a:ext cx="9404723" cy="1400530"/>
          </a:xfrm>
        </p:spPr>
        <p:txBody>
          <a:bodyPr>
            <a:normAutofit/>
          </a:bodyPr>
          <a:lstStyle/>
          <a:p>
            <a:r>
              <a:rPr lang="en-US" sz="4400" b="1" dirty="0"/>
              <a:t>Fjord Drive Pavement Preservation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CAD24-84D5-4998-AD88-E7D6E41A5B21}"/>
              </a:ext>
            </a:extLst>
          </p:cNvPr>
          <p:cNvSpPr txBox="1">
            <a:spLocks/>
          </p:cNvSpPr>
          <p:nvPr/>
        </p:nvSpPr>
        <p:spPr>
          <a:xfrm>
            <a:off x="7087038" y="1582315"/>
            <a:ext cx="5229756" cy="4815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/>
              <a:t>Harrison Street to City Limits</a:t>
            </a:r>
          </a:p>
          <a:p>
            <a:r>
              <a:rPr lang="en-US" sz="3200" dirty="0"/>
              <a:t>Major arterial street</a:t>
            </a:r>
          </a:p>
          <a:p>
            <a:r>
              <a:rPr lang="en-US" sz="3200" dirty="0"/>
              <a:t>Poor condition</a:t>
            </a:r>
          </a:p>
          <a:p>
            <a:r>
              <a:rPr lang="en-US" sz="3200" dirty="0"/>
              <a:t>$490k cost</a:t>
            </a:r>
          </a:p>
          <a:p>
            <a:r>
              <a:rPr lang="en-US" sz="3200" dirty="0"/>
              <a:t>$425k funding request </a:t>
            </a:r>
          </a:p>
          <a:p>
            <a:r>
              <a:rPr lang="en-US" sz="3200" dirty="0"/>
              <a:t>Construct 2021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AB0FDB-72F4-4978-BB07-E05266277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59" y="1189610"/>
            <a:ext cx="6542527" cy="5600799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5211DA7-015D-4F5D-A6BE-51431463D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1" y="5792979"/>
            <a:ext cx="1066800" cy="10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3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3F74-B94D-4C5C-913B-590D0A74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944" y="2275284"/>
            <a:ext cx="9404723" cy="1400530"/>
          </a:xfrm>
        </p:spPr>
        <p:txBody>
          <a:bodyPr/>
          <a:lstStyle/>
          <a:p>
            <a:r>
              <a:rPr lang="en-US" b="1" dirty="0"/>
              <a:t>Poulsbo 2018 Countywide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680D2-59D5-4FA3-BC3B-C616E7159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958" y="3429000"/>
            <a:ext cx="5449888" cy="1400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QUESTIONS?</a:t>
            </a: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4FEB2D0-9557-4519-8B19-2E8A888FD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19365"/>
            <a:ext cx="2012874" cy="20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0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1433</TotalTime>
  <Words>154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CITY OF POULSB0 2018 Countywide Applications</vt:lpstr>
      <vt:lpstr>PROJECTS</vt:lpstr>
      <vt:lpstr>SR305 Pedestrian Tunnel</vt:lpstr>
      <vt:lpstr>SR305 Pedestrian Tunnel</vt:lpstr>
      <vt:lpstr>SR305 Pedestrian Tunnel</vt:lpstr>
      <vt:lpstr>Fjord Drive Pavement Preservation</vt:lpstr>
      <vt:lpstr>Poulsbo 2018 Countywide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STP and Bike-Pedestrian Grant Applications</dc:title>
  <dc:creator>Phil Struck</dc:creator>
  <cp:lastModifiedBy>Phil Struck</cp:lastModifiedBy>
  <cp:revision>29</cp:revision>
  <cp:lastPrinted>2018-04-19T19:27:26Z</cp:lastPrinted>
  <dcterms:created xsi:type="dcterms:W3CDTF">2018-04-17T23:14:59Z</dcterms:created>
  <dcterms:modified xsi:type="dcterms:W3CDTF">2018-04-20T17:53:39Z</dcterms:modified>
</cp:coreProperties>
</file>