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99" d="100"/>
          <a:sy n="99" d="100"/>
        </p:scale>
        <p:origin x="36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Forte" userId="9419b710-d14d-4c85-ad62-22df64031167" providerId="ADAL" clId="{E244379C-9E47-4503-BCB1-6E59C935E895}"/>
    <pc:docChg chg="undo custSel modSld">
      <pc:chgData name="David Forte" userId="9419b710-d14d-4c85-ad62-22df64031167" providerId="ADAL" clId="{E244379C-9E47-4503-BCB1-6E59C935E895}" dt="2020-03-19T23:23:30.918" v="164" actId="20577"/>
      <pc:docMkLst>
        <pc:docMk/>
      </pc:docMkLst>
      <pc:sldChg chg="addSp delSp modSp mod">
        <pc:chgData name="David Forte" userId="9419b710-d14d-4c85-ad62-22df64031167" providerId="ADAL" clId="{E244379C-9E47-4503-BCB1-6E59C935E895}" dt="2020-03-17T22:18:06.821" v="112" actId="1036"/>
        <pc:sldMkLst>
          <pc:docMk/>
          <pc:sldMk cId="1525424452" sldId="262"/>
        </pc:sldMkLst>
        <pc:graphicFrameChg chg="modGraphic">
          <ac:chgData name="David Forte" userId="9419b710-d14d-4c85-ad62-22df64031167" providerId="ADAL" clId="{E244379C-9E47-4503-BCB1-6E59C935E895}" dt="2020-03-17T21:55:12.177" v="52" actId="20577"/>
          <ac:graphicFrameMkLst>
            <pc:docMk/>
            <pc:sldMk cId="1525424452" sldId="262"/>
            <ac:graphicFrameMk id="9" creationId="{76B6A2F4-462B-4FA1-94A5-4138AB317D7A}"/>
          </ac:graphicFrameMkLst>
        </pc:graphicFrameChg>
        <pc:picChg chg="del">
          <ac:chgData name="David Forte" userId="9419b710-d14d-4c85-ad62-22df64031167" providerId="ADAL" clId="{E244379C-9E47-4503-BCB1-6E59C935E895}" dt="2020-03-17T22:16:45.521" v="87" actId="478"/>
          <ac:picMkLst>
            <pc:docMk/>
            <pc:sldMk cId="1525424452" sldId="262"/>
            <ac:picMk id="3" creationId="{192A0856-4D4B-4BA2-A1AF-51A5846A1581}"/>
          </ac:picMkLst>
        </pc:picChg>
        <pc:picChg chg="add mod">
          <ac:chgData name="David Forte" userId="9419b710-d14d-4c85-ad62-22df64031167" providerId="ADAL" clId="{E244379C-9E47-4503-BCB1-6E59C935E895}" dt="2020-03-17T22:18:06.821" v="112" actId="1036"/>
          <ac:picMkLst>
            <pc:docMk/>
            <pc:sldMk cId="1525424452" sldId="262"/>
            <ac:picMk id="4" creationId="{D012B0E7-3322-4F92-9BCD-354B4AFD9953}"/>
          </ac:picMkLst>
        </pc:picChg>
      </pc:sldChg>
      <pc:sldChg chg="modSp mod">
        <pc:chgData name="David Forte" userId="9419b710-d14d-4c85-ad62-22df64031167" providerId="ADAL" clId="{E244379C-9E47-4503-BCB1-6E59C935E895}" dt="2020-03-19T23:15:42.923" v="161" actId="20577"/>
        <pc:sldMkLst>
          <pc:docMk/>
          <pc:sldMk cId="4261638373" sldId="263"/>
        </pc:sldMkLst>
        <pc:spChg chg="mod">
          <ac:chgData name="David Forte" userId="9419b710-d14d-4c85-ad62-22df64031167" providerId="ADAL" clId="{E244379C-9E47-4503-BCB1-6E59C935E895}" dt="2020-03-17T22:00:01.836" v="62" actId="1076"/>
          <ac:spMkLst>
            <pc:docMk/>
            <pc:sldMk cId="4261638373" sldId="263"/>
            <ac:spMk id="7" creationId="{03D678CB-86F3-4B5D-B262-B8F4411A82A9}"/>
          </ac:spMkLst>
        </pc:spChg>
        <pc:graphicFrameChg chg="mod modGraphic">
          <ac:chgData name="David Forte" userId="9419b710-d14d-4c85-ad62-22df64031167" providerId="ADAL" clId="{E244379C-9E47-4503-BCB1-6E59C935E895}" dt="2020-03-19T23:15:42.923" v="161" actId="20577"/>
          <ac:graphicFrameMkLst>
            <pc:docMk/>
            <pc:sldMk cId="4261638373" sldId="263"/>
            <ac:graphicFrameMk id="9" creationId="{76B6A2F4-462B-4FA1-94A5-4138AB317D7A}"/>
          </ac:graphicFrameMkLst>
        </pc:graphicFrameChg>
      </pc:sldChg>
      <pc:sldChg chg="modSp mod">
        <pc:chgData name="David Forte" userId="9419b710-d14d-4c85-ad62-22df64031167" providerId="ADAL" clId="{E244379C-9E47-4503-BCB1-6E59C935E895}" dt="2020-03-19T23:23:30.918" v="164" actId="20577"/>
        <pc:sldMkLst>
          <pc:docMk/>
          <pc:sldMk cId="2479469463" sldId="264"/>
        </pc:sldMkLst>
        <pc:spChg chg="mod">
          <ac:chgData name="David Forte" userId="9419b710-d14d-4c85-ad62-22df64031167" providerId="ADAL" clId="{E244379C-9E47-4503-BCB1-6E59C935E895}" dt="2020-03-17T21:59:10.796" v="58" actId="14100"/>
          <ac:spMkLst>
            <pc:docMk/>
            <pc:sldMk cId="2479469463" sldId="264"/>
            <ac:spMk id="2" creationId="{AD32944D-6C65-4EB6-A6A8-305D533876D5}"/>
          </ac:spMkLst>
        </pc:spChg>
        <pc:spChg chg="mod">
          <ac:chgData name="David Forte" userId="9419b710-d14d-4c85-ad62-22df64031167" providerId="ADAL" clId="{E244379C-9E47-4503-BCB1-6E59C935E895}" dt="2020-03-17T22:11:49.733" v="86" actId="1076"/>
          <ac:spMkLst>
            <pc:docMk/>
            <pc:sldMk cId="2479469463" sldId="264"/>
            <ac:spMk id="7" creationId="{03D678CB-86F3-4B5D-B262-B8F4411A82A9}"/>
          </ac:spMkLst>
        </pc:spChg>
        <pc:spChg chg="mod">
          <ac:chgData name="David Forte" userId="9419b710-d14d-4c85-ad62-22df64031167" providerId="ADAL" clId="{E244379C-9E47-4503-BCB1-6E59C935E895}" dt="2020-03-17T22:11:24.103" v="81" actId="20577"/>
          <ac:spMkLst>
            <pc:docMk/>
            <pc:sldMk cId="2479469463" sldId="264"/>
            <ac:spMk id="14" creationId="{7550691C-F597-4856-9A85-AAAD2B506B31}"/>
          </ac:spMkLst>
        </pc:spChg>
        <pc:graphicFrameChg chg="modGraphic">
          <ac:chgData name="David Forte" userId="9419b710-d14d-4c85-ad62-22df64031167" providerId="ADAL" clId="{E244379C-9E47-4503-BCB1-6E59C935E895}" dt="2020-03-19T23:23:30.918" v="164" actId="20577"/>
          <ac:graphicFrameMkLst>
            <pc:docMk/>
            <pc:sldMk cId="2479469463" sldId="264"/>
            <ac:graphicFrameMk id="9" creationId="{76B6A2F4-462B-4FA1-94A5-4138AB317D7A}"/>
          </ac:graphicFrameMkLst>
        </pc:graphicFrameChg>
        <pc:picChg chg="mod">
          <ac:chgData name="David Forte" userId="9419b710-d14d-4c85-ad62-22df64031167" providerId="ADAL" clId="{E244379C-9E47-4503-BCB1-6E59C935E895}" dt="2020-03-17T22:11:42.502" v="85" actId="14100"/>
          <ac:picMkLst>
            <pc:docMk/>
            <pc:sldMk cId="2479469463" sldId="264"/>
            <ac:picMk id="3" creationId="{E61C7F29-3E45-47CE-AA19-47E0DFD9F1A4}"/>
          </ac:picMkLst>
        </pc:picChg>
      </pc:sldChg>
      <pc:sldChg chg="modSp mod">
        <pc:chgData name="David Forte" userId="9419b710-d14d-4c85-ad62-22df64031167" providerId="ADAL" clId="{E244379C-9E47-4503-BCB1-6E59C935E895}" dt="2020-03-19T23:08:42.381" v="134" actId="20577"/>
        <pc:sldMkLst>
          <pc:docMk/>
          <pc:sldMk cId="2824197935" sldId="265"/>
        </pc:sldMkLst>
        <pc:spChg chg="mod">
          <ac:chgData name="David Forte" userId="9419b710-d14d-4c85-ad62-22df64031167" providerId="ADAL" clId="{E244379C-9E47-4503-BCB1-6E59C935E895}" dt="2020-03-17T22:01:01.266" v="69" actId="14100"/>
          <ac:spMkLst>
            <pc:docMk/>
            <pc:sldMk cId="2824197935" sldId="265"/>
            <ac:spMk id="2" creationId="{AD32944D-6C65-4EB6-A6A8-305D533876D5}"/>
          </ac:spMkLst>
        </pc:spChg>
        <pc:spChg chg="mod">
          <ac:chgData name="David Forte" userId="9419b710-d14d-4c85-ad62-22df64031167" providerId="ADAL" clId="{E244379C-9E47-4503-BCB1-6E59C935E895}" dt="2020-03-17T22:18:53.337" v="115" actId="1076"/>
          <ac:spMkLst>
            <pc:docMk/>
            <pc:sldMk cId="2824197935" sldId="265"/>
            <ac:spMk id="7" creationId="{03D678CB-86F3-4B5D-B262-B8F4411A82A9}"/>
          </ac:spMkLst>
        </pc:spChg>
        <pc:graphicFrameChg chg="mod modGraphic">
          <ac:chgData name="David Forte" userId="9419b710-d14d-4c85-ad62-22df64031167" providerId="ADAL" clId="{E244379C-9E47-4503-BCB1-6E59C935E895}" dt="2020-03-19T23:08:42.381" v="134" actId="20577"/>
          <ac:graphicFrameMkLst>
            <pc:docMk/>
            <pc:sldMk cId="2824197935" sldId="265"/>
            <ac:graphicFrameMk id="9" creationId="{76B6A2F4-462B-4FA1-94A5-4138AB317D7A}"/>
          </ac:graphicFrameMkLst>
        </pc:graphicFrameChg>
        <pc:picChg chg="mod">
          <ac:chgData name="David Forte" userId="9419b710-d14d-4c85-ad62-22df64031167" providerId="ADAL" clId="{E244379C-9E47-4503-BCB1-6E59C935E895}" dt="2020-03-17T21:46:41.915" v="0" actId="692"/>
          <ac:picMkLst>
            <pc:docMk/>
            <pc:sldMk cId="2824197935" sldId="265"/>
            <ac:picMk id="5" creationId="{830645D8-2144-453D-86D0-76C6BF151441}"/>
          </ac:picMkLst>
        </pc:picChg>
      </pc:sldChg>
      <pc:sldChg chg="addSp modSp mod">
        <pc:chgData name="David Forte" userId="9419b710-d14d-4c85-ad62-22df64031167" providerId="ADAL" clId="{E244379C-9E47-4503-BCB1-6E59C935E895}" dt="2020-03-19T23:07:13.741" v="131" actId="20577"/>
        <pc:sldMkLst>
          <pc:docMk/>
          <pc:sldMk cId="521218921" sldId="266"/>
        </pc:sldMkLst>
        <pc:spChg chg="mod">
          <ac:chgData name="David Forte" userId="9419b710-d14d-4c85-ad62-22df64031167" providerId="ADAL" clId="{E244379C-9E47-4503-BCB1-6E59C935E895}" dt="2020-03-17T22:19:12.191" v="118" actId="1076"/>
          <ac:spMkLst>
            <pc:docMk/>
            <pc:sldMk cId="521218921" sldId="266"/>
            <ac:spMk id="7" creationId="{03D678CB-86F3-4B5D-B262-B8F4411A82A9}"/>
          </ac:spMkLst>
        </pc:spChg>
        <pc:graphicFrameChg chg="mod modGraphic">
          <ac:chgData name="David Forte" userId="9419b710-d14d-4c85-ad62-22df64031167" providerId="ADAL" clId="{E244379C-9E47-4503-BCB1-6E59C935E895}" dt="2020-03-19T23:07:13.741" v="131" actId="20577"/>
          <ac:graphicFrameMkLst>
            <pc:docMk/>
            <pc:sldMk cId="521218921" sldId="266"/>
            <ac:graphicFrameMk id="9" creationId="{76B6A2F4-462B-4FA1-94A5-4138AB317D7A}"/>
          </ac:graphicFrameMkLst>
        </pc:graphicFrameChg>
        <pc:picChg chg="add mod">
          <ac:chgData name="David Forte" userId="9419b710-d14d-4c85-ad62-22df64031167" providerId="ADAL" clId="{E244379C-9E47-4503-BCB1-6E59C935E895}" dt="2020-03-17T22:01:59.885" v="77" actId="14100"/>
          <ac:picMkLst>
            <pc:docMk/>
            <pc:sldMk cId="521218921" sldId="266"/>
            <ac:picMk id="4" creationId="{F9B6E586-9EB2-4040-A8B4-44A2BC9CD224}"/>
          </ac:picMkLst>
        </pc:picChg>
        <pc:picChg chg="add mod ord">
          <ac:chgData name="David Forte" userId="9419b710-d14d-4c85-ad62-22df64031167" providerId="ADAL" clId="{E244379C-9E47-4503-BCB1-6E59C935E895}" dt="2020-03-17T22:02:11.965" v="78" actId="1076"/>
          <ac:picMkLst>
            <pc:docMk/>
            <pc:sldMk cId="521218921" sldId="266"/>
            <ac:picMk id="5" creationId="{B770504F-2D6E-4D1E-AE51-C59E7C2C9264}"/>
          </ac:picMkLst>
        </pc:picChg>
        <pc:picChg chg="add mod">
          <ac:chgData name="David Forte" userId="9419b710-d14d-4c85-ad62-22df64031167" providerId="ADAL" clId="{E244379C-9E47-4503-BCB1-6E59C935E895}" dt="2020-03-17T22:01:49.405" v="74" actId="14100"/>
          <ac:picMkLst>
            <pc:docMk/>
            <pc:sldMk cId="521218921" sldId="266"/>
            <ac:picMk id="6" creationId="{DFA9DDF8-0008-4721-8BB2-C7AFE7CC3D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C81F8-79A3-4BC3-8CD0-6F3509E35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29D1E-FB56-4264-94C2-62903D84C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A6F9D-0DDF-44FD-A517-A4D52D0B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3B0-179A-4484-9284-7BB4E436DF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E099A-E928-40BB-875F-53A898BF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9EA16-7A9E-4988-B89A-3962F648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210C-609A-4BE3-8DC8-4766CB5C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A4DF8-AA92-4294-A52E-3E591510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6D4C3-B767-4E88-A514-35343BB44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ED46E-E63B-4DE0-BB1A-3A35EA81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3B0-179A-4484-9284-7BB4E436DF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CA528-4D75-4D93-B78A-4668D477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939D2-04F0-4DD4-9535-89F749E1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210C-609A-4BE3-8DC8-4766CB5C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B6B656-2605-43E8-AEAA-A753F9869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2DBCD-0C5E-4D75-A641-E3A89B64E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DAA86-EFC6-46EE-9DE4-2EB0E331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3B0-179A-4484-9284-7BB4E436DF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B20A2-7833-4CDE-9868-421738A3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62CE1-98B5-40E1-B5CF-933EDDFB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210C-609A-4BE3-8DC8-4766CB5C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8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FEA1-DB32-4ABC-900C-C888E92E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A1EE3-CC9E-4F67-A575-D7BBF89A3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16B18-A72F-4CBA-94B7-AEF3E986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3B0-179A-4484-9284-7BB4E436DF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3495A-C942-4927-8AE6-0A0D9278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6CAC-EAB7-4474-8B66-8B00EE94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210C-609A-4BE3-8DC8-4766CB5C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5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BE38-89A4-4265-AFA1-025E3221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B20C2-4A2E-4F2B-A316-306C36367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DE251-6BCB-45C0-A695-4C9D4E1A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3B0-179A-4484-9284-7BB4E436DF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CA1AF-3298-4E34-BEAF-69D01C60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37AFD-6DCF-490F-95F3-978E8F37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210C-609A-4BE3-8DC8-4766CB5C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E2F6-4771-4229-B178-DDC3414A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29DFE-26ED-4780-980D-B993759CC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42B17-AD32-4E8D-BA75-88C485C0C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579FF-48B5-4B8E-A7AC-33BCDC5F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3B0-179A-4484-9284-7BB4E436DF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7B7FC-B797-4A44-88BE-91A5F3732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0A9DC-8B8D-4273-AE30-D5F1B13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210C-609A-4BE3-8DC8-4766CB5C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1973D-17BE-4D36-8E7F-8026D98B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69C7D-3AAA-4000-A44A-58842D193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6036F-43FF-4A0B-AFF6-4BE14B551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DB306-C0F2-4ED1-AF74-107F1F249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A1F7C-E558-4C70-96CD-59E08666B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D619E-6311-48F5-8C80-74461EF2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3B0-179A-4484-9284-7BB4E436DF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4B07C-4009-4E49-91B8-ABF22E0E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902B9B-4DBA-43D8-9737-CECAE4BA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210C-609A-4BE3-8DC8-4766CB5C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5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2E43-1E6B-418B-ABAA-C23D95A3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1D344-0380-4B2F-96A5-9BBBFE01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3B0-179A-4484-9284-7BB4E436DF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96C5F-D3BB-4631-A986-E7D587BB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A048B-B776-4779-B6BD-E6BF60DC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210C-609A-4BE3-8DC8-4766CB5C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4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58D45-6811-4967-8562-47BD0CA0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3B0-179A-4484-9284-7BB4E436DF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6C006-3A91-4D1D-99C2-698EDFB4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3B9A6-4E00-4C5E-95C6-26792A88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210C-609A-4BE3-8DC8-4766CB5C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698F-DF38-45CF-910A-81C89FFA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72066-27C9-46D5-A2A7-7325645E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BEEB8-0856-436D-8911-7B5BCB068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E5626-EF19-465C-A3D1-4ED4CD88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3B0-179A-4484-9284-7BB4E436DF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D0716-343E-48C8-8D07-F67BBE75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2D43A-E8AA-4A04-A6E9-435D9413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210C-609A-4BE3-8DC8-4766CB5C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D6AC-D9C9-4B06-A194-8B06CC0C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BFB6B-CBBB-4FAE-AD18-5BDECCCB8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757F2-A194-4407-A480-F057B3DE6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1604E-EE66-4B07-A6BF-BC675C17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33B0-179A-4484-9284-7BB4E436DF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6B2C3-AB35-4B0D-BC22-678EF2FE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C479B-AE3A-4339-A151-342A02DA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210C-609A-4BE3-8DC8-4766CB5C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99D587-7B93-4202-9999-6E35B6A3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59C96-D84D-4BD3-A840-0ADDB952B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0F4E8-EEAC-47DB-ABCB-A1A0F0AA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33B0-179A-4484-9284-7BB4E436DF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F5D3-20E4-4485-AAD5-2357F95AB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B17DA-413E-494D-9E69-C7B2B7208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0210C-609A-4BE3-8DC8-4766CB5C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0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6B6A2F4-462B-4FA1-94A5-4138AB317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82972"/>
              </p:ext>
            </p:extLst>
          </p:nvPr>
        </p:nvGraphicFramePr>
        <p:xfrm>
          <a:off x="513298" y="3664801"/>
          <a:ext cx="5078263" cy="283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724">
                  <a:extLst>
                    <a:ext uri="{9D8B030D-6E8A-4147-A177-3AD203B41FA5}">
                      <a16:colId xmlns:a16="http://schemas.microsoft.com/office/drawing/2014/main" val="3427366573"/>
                    </a:ext>
                  </a:extLst>
                </a:gridCol>
                <a:gridCol w="2545539">
                  <a:extLst>
                    <a:ext uri="{9D8B030D-6E8A-4147-A177-3AD203B41FA5}">
                      <a16:colId xmlns:a16="http://schemas.microsoft.com/office/drawing/2014/main" val="2684772074"/>
                    </a:ext>
                  </a:extLst>
                </a:gridCol>
              </a:tblGrid>
              <a:tr h="4178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53229"/>
                  </a:ext>
                </a:extLst>
              </a:tr>
              <a:tr h="390478">
                <a:tc>
                  <a:txBody>
                    <a:bodyPr/>
                    <a:lstStyle/>
                    <a:p>
                      <a:r>
                        <a:rPr lang="en-US" sz="2400" b="0" dirty="0"/>
                        <a:t>PE </a:t>
                      </a:r>
                      <a:r>
                        <a:rPr lang="en-US" sz="1800" b="0" dirty="0"/>
                        <a:t>(underway)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14400" algn="l"/>
                        </a:tabLst>
                      </a:pPr>
                      <a:r>
                        <a:rPr lang="en-US" sz="2400" b="0" dirty="0"/>
                        <a:t>                 $856,000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99814"/>
                  </a:ext>
                </a:extLst>
              </a:tr>
              <a:tr h="417846">
                <a:tc>
                  <a:txBody>
                    <a:bodyPr/>
                    <a:lstStyle/>
                    <a:p>
                      <a:r>
                        <a:rPr lang="en-US" sz="2400" dirty="0"/>
                        <a:t>ROW </a:t>
                      </a:r>
                      <a:r>
                        <a:rPr lang="en-US" sz="1800" dirty="0"/>
                        <a:t>(secured funding)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	$1,630,000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434198"/>
                  </a:ext>
                </a:extLst>
              </a:tr>
              <a:tr h="77548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STP       </a:t>
                      </a:r>
                      <a:r>
                        <a:rPr lang="en-US" sz="2400" b="1" u="none" dirty="0">
                          <a:solidFill>
                            <a:srgbClr val="0000FF"/>
                          </a:solidFill>
                        </a:rPr>
                        <a:t>$7,551,570</a:t>
                      </a:r>
                    </a:p>
                    <a:p>
                      <a:pPr algn="l"/>
                      <a:r>
                        <a:rPr lang="en-US" sz="1800" u="none" dirty="0"/>
                        <a:t>Match       Toll Tax 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935188"/>
                  </a:ext>
                </a:extLst>
              </a:tr>
              <a:tr h="683331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        $10,037,570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03611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D341843-F68D-46FF-826B-A5E8B8FD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" y="5564256"/>
            <a:ext cx="1414395" cy="13351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50691C-F597-4856-9A85-AAAD2B506B31}"/>
              </a:ext>
            </a:extLst>
          </p:cNvPr>
          <p:cNvSpPr txBox="1"/>
          <p:nvPr/>
        </p:nvSpPr>
        <p:spPr>
          <a:xfrm>
            <a:off x="376374" y="88491"/>
            <a:ext cx="8419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SR 104 Realignment – Kingston</a:t>
            </a:r>
          </a:p>
          <a:p>
            <a:r>
              <a:rPr lang="en-US" sz="4800" dirty="0"/>
              <a:t>Phase 1 and Phase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678CB-86F3-4B5D-B262-B8F4411A82A9}"/>
              </a:ext>
            </a:extLst>
          </p:cNvPr>
          <p:cNvSpPr txBox="1"/>
          <p:nvPr/>
        </p:nvSpPr>
        <p:spPr>
          <a:xfrm>
            <a:off x="3106861" y="6273309"/>
            <a:ext cx="2444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1031875" algn="l"/>
              </a:tabLst>
            </a:pPr>
            <a:r>
              <a:rPr lang="en-US" b="1" dirty="0"/>
              <a:t>Category:</a:t>
            </a:r>
            <a:r>
              <a:rPr lang="en-US" dirty="0"/>
              <a:t>	General, NM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32944D-6C65-4EB6-A6A8-305D533876D5}"/>
              </a:ext>
            </a:extLst>
          </p:cNvPr>
          <p:cNvSpPr/>
          <p:nvPr/>
        </p:nvSpPr>
        <p:spPr>
          <a:xfrm>
            <a:off x="376374" y="1607999"/>
            <a:ext cx="52872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Phasing and phase cost split TBD.</a:t>
            </a:r>
          </a:p>
          <a:p>
            <a:endParaRPr lang="en-US" sz="2400" dirty="0"/>
          </a:p>
          <a:p>
            <a:r>
              <a:rPr lang="en-US" sz="2400" dirty="0"/>
              <a:t>Re-align SR 104 to move inbound ferry traffic to north couplet (1</a:t>
            </a:r>
            <a:r>
              <a:rPr lang="en-US" sz="2400" baseline="30000" dirty="0"/>
              <a:t>st</a:t>
            </a:r>
            <a:r>
              <a:rPr lang="en-US" sz="2400" dirty="0"/>
              <a:t> St.).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2B0E7-3322-4F92-9BCD-354B4AFD9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329" y="956108"/>
            <a:ext cx="6971444" cy="45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2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6B6A2F4-462B-4FA1-94A5-4138AB317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85258"/>
              </p:ext>
            </p:extLst>
          </p:nvPr>
        </p:nvGraphicFramePr>
        <p:xfrm>
          <a:off x="504390" y="3483690"/>
          <a:ext cx="4437724" cy="287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425">
                  <a:extLst>
                    <a:ext uri="{9D8B030D-6E8A-4147-A177-3AD203B41FA5}">
                      <a16:colId xmlns:a16="http://schemas.microsoft.com/office/drawing/2014/main" val="3427366573"/>
                    </a:ext>
                  </a:extLst>
                </a:gridCol>
                <a:gridCol w="2574299">
                  <a:extLst>
                    <a:ext uri="{9D8B030D-6E8A-4147-A177-3AD203B41FA5}">
                      <a16:colId xmlns:a16="http://schemas.microsoft.com/office/drawing/2014/main" val="2684772074"/>
                    </a:ext>
                  </a:extLst>
                </a:gridCol>
              </a:tblGrid>
              <a:tr h="4178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53229"/>
                  </a:ext>
                </a:extLst>
              </a:tr>
              <a:tr h="390478">
                <a:tc>
                  <a:txBody>
                    <a:bodyPr/>
                    <a:lstStyle/>
                    <a:p>
                      <a:r>
                        <a:rPr lang="en-US" sz="2400" b="0" dirty="0"/>
                        <a:t>PE </a:t>
                      </a:r>
                      <a:r>
                        <a:rPr lang="en-US" sz="1800" b="0" dirty="0"/>
                        <a:t>(underway)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14400" algn="l"/>
                        </a:tabLst>
                      </a:pPr>
                      <a:r>
                        <a:rPr lang="en-US" sz="2400" b="0" dirty="0"/>
                        <a:t>                 $504,481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99814"/>
                  </a:ext>
                </a:extLst>
              </a:tr>
              <a:tr h="417846">
                <a:tc>
                  <a:txBody>
                    <a:bodyPr/>
                    <a:lstStyle/>
                    <a:p>
                      <a:r>
                        <a:rPr lang="en-US" sz="2400" dirty="0"/>
                        <a:t>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	                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434198"/>
                  </a:ext>
                </a:extLst>
              </a:tr>
              <a:tr h="77548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STP       </a:t>
                      </a:r>
                      <a:r>
                        <a:rPr lang="en-US" sz="2400" b="1" u="none" dirty="0">
                          <a:solidFill>
                            <a:srgbClr val="0000FF"/>
                          </a:solidFill>
                        </a:rPr>
                        <a:t>$2,660,162</a:t>
                      </a:r>
                    </a:p>
                    <a:p>
                      <a:pPr algn="l"/>
                      <a:r>
                        <a:rPr lang="en-US" sz="2400" u="none" dirty="0"/>
                        <a:t>Local       $415,170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935188"/>
                  </a:ext>
                </a:extLst>
              </a:tr>
              <a:tr h="683331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	$3,579,813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03611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D341843-F68D-46FF-826B-A5E8B8FD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" y="5564256"/>
            <a:ext cx="1414395" cy="13351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50691C-F597-4856-9A85-AAAD2B506B31}"/>
              </a:ext>
            </a:extLst>
          </p:cNvPr>
          <p:cNvSpPr txBox="1"/>
          <p:nvPr/>
        </p:nvSpPr>
        <p:spPr>
          <a:xfrm>
            <a:off x="376374" y="88491"/>
            <a:ext cx="8419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STO – Port Gamble Trail </a:t>
            </a:r>
          </a:p>
          <a:p>
            <a:r>
              <a:rPr lang="en-US" sz="4800" dirty="0"/>
              <a:t>A, B, &amp; 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678CB-86F3-4B5D-B262-B8F4411A82A9}"/>
              </a:ext>
            </a:extLst>
          </p:cNvPr>
          <p:cNvSpPr txBox="1"/>
          <p:nvPr/>
        </p:nvSpPr>
        <p:spPr>
          <a:xfrm>
            <a:off x="1901683" y="6098429"/>
            <a:ext cx="307329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1031875" algn="l"/>
              </a:tabLst>
            </a:pPr>
            <a:r>
              <a:rPr lang="en-US" b="1" dirty="0"/>
              <a:t>Category:</a:t>
            </a:r>
            <a:r>
              <a:rPr lang="en-US" dirty="0"/>
              <a:t>	General, NM, Rural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32944D-6C65-4EB6-A6A8-305D533876D5}"/>
              </a:ext>
            </a:extLst>
          </p:cNvPr>
          <p:cNvSpPr/>
          <p:nvPr/>
        </p:nvSpPr>
        <p:spPr>
          <a:xfrm>
            <a:off x="376373" y="1537998"/>
            <a:ext cx="7563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Construct Shared Use Path segments A, B, &amp; D  (17,927 ft., 3.4 miles) from Port Gamble to top of Ridgeline and “Ride Park”.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B6218-DD81-43C5-9047-FC1C38D39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563" y="-279769"/>
            <a:ext cx="3645822" cy="7403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396A80-EB69-48BF-99AC-A385A9227B40}"/>
              </a:ext>
            </a:extLst>
          </p:cNvPr>
          <p:cNvSpPr/>
          <p:nvPr/>
        </p:nvSpPr>
        <p:spPr>
          <a:xfrm>
            <a:off x="9469512" y="206829"/>
            <a:ext cx="1974926" cy="271925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3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6B6A2F4-462B-4FA1-94A5-4138AB317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30605"/>
              </p:ext>
            </p:extLst>
          </p:nvPr>
        </p:nvGraphicFramePr>
        <p:xfrm>
          <a:off x="504390" y="3625206"/>
          <a:ext cx="4698981" cy="287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074">
                  <a:extLst>
                    <a:ext uri="{9D8B030D-6E8A-4147-A177-3AD203B41FA5}">
                      <a16:colId xmlns:a16="http://schemas.microsoft.com/office/drawing/2014/main" val="3427366573"/>
                    </a:ext>
                  </a:extLst>
                </a:gridCol>
                <a:gridCol w="2551907">
                  <a:extLst>
                    <a:ext uri="{9D8B030D-6E8A-4147-A177-3AD203B41FA5}">
                      <a16:colId xmlns:a16="http://schemas.microsoft.com/office/drawing/2014/main" val="2684772074"/>
                    </a:ext>
                  </a:extLst>
                </a:gridCol>
              </a:tblGrid>
              <a:tr h="4178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53229"/>
                  </a:ext>
                </a:extLst>
              </a:tr>
              <a:tr h="390478">
                <a:tc>
                  <a:txBody>
                    <a:bodyPr/>
                    <a:lstStyle/>
                    <a:p>
                      <a:r>
                        <a:rPr lang="en-US" sz="2400" b="0" dirty="0"/>
                        <a:t>PE </a:t>
                      </a:r>
                      <a:r>
                        <a:rPr lang="en-US" sz="1800" b="0" dirty="0"/>
                        <a:t>(underway)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14400" algn="l"/>
                        </a:tabLst>
                      </a:pPr>
                      <a:r>
                        <a:rPr lang="en-US" sz="2400" b="0" dirty="0"/>
                        <a:t>                 $250,000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99814"/>
                  </a:ext>
                </a:extLst>
              </a:tr>
              <a:tr h="417846">
                <a:tc>
                  <a:txBody>
                    <a:bodyPr/>
                    <a:lstStyle/>
                    <a:p>
                      <a:r>
                        <a:rPr lang="en-US" sz="2400" dirty="0"/>
                        <a:t>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	    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434198"/>
                  </a:ext>
                </a:extLst>
              </a:tr>
              <a:tr h="77548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STP       </a:t>
                      </a:r>
                      <a:r>
                        <a:rPr lang="en-US" sz="2400" b="1" u="none" dirty="0">
                          <a:solidFill>
                            <a:srgbClr val="0000FF"/>
                          </a:solidFill>
                        </a:rPr>
                        <a:t>$2,600,000</a:t>
                      </a:r>
                    </a:p>
                    <a:p>
                      <a:pPr algn="l"/>
                      <a:r>
                        <a:rPr lang="en-US" sz="2400" u="none" dirty="0"/>
                        <a:t>Local        $405,780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935188"/>
                  </a:ext>
                </a:extLst>
              </a:tr>
              <a:tr h="683331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	$3,455,780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03611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D341843-F68D-46FF-826B-A5E8B8FD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" y="5564256"/>
            <a:ext cx="1414395" cy="13351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50691C-F597-4856-9A85-AAAD2B506B31}"/>
              </a:ext>
            </a:extLst>
          </p:cNvPr>
          <p:cNvSpPr txBox="1"/>
          <p:nvPr/>
        </p:nvSpPr>
        <p:spPr>
          <a:xfrm>
            <a:off x="376374" y="88491"/>
            <a:ext cx="8419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Fairgrounds Road </a:t>
            </a:r>
          </a:p>
          <a:p>
            <a:r>
              <a:rPr lang="en-US" sz="4800" dirty="0"/>
              <a:t>Complete Streets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678CB-86F3-4B5D-B262-B8F4411A82A9}"/>
              </a:ext>
            </a:extLst>
          </p:cNvPr>
          <p:cNvSpPr txBox="1"/>
          <p:nvPr/>
        </p:nvSpPr>
        <p:spPr>
          <a:xfrm>
            <a:off x="2711673" y="6231826"/>
            <a:ext cx="249169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1031875" algn="l"/>
              </a:tabLst>
            </a:pPr>
            <a:r>
              <a:rPr lang="en-US" b="1" dirty="0"/>
              <a:t>Category:</a:t>
            </a:r>
            <a:r>
              <a:rPr lang="en-US" dirty="0"/>
              <a:t>	General, NM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32944D-6C65-4EB6-A6A8-305D533876D5}"/>
              </a:ext>
            </a:extLst>
          </p:cNvPr>
          <p:cNvSpPr/>
          <p:nvPr/>
        </p:nvSpPr>
        <p:spPr>
          <a:xfrm>
            <a:off x="376374" y="1559768"/>
            <a:ext cx="4826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Construct sidewalk and bike lane(s) from Woodridge to vicinity </a:t>
            </a:r>
            <a:r>
              <a:rPr lang="en-US" sz="2400" dirty="0" err="1"/>
              <a:t>Nels</a:t>
            </a:r>
            <a:r>
              <a:rPr lang="en-US" sz="2400" dirty="0"/>
              <a:t> Nelson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C7F29-3E45-47CE-AA19-47E0DFD9F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771" y="0"/>
            <a:ext cx="7043610" cy="54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6B6A2F4-462B-4FA1-94A5-4138AB317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3259"/>
              </p:ext>
            </p:extLst>
          </p:nvPr>
        </p:nvGraphicFramePr>
        <p:xfrm>
          <a:off x="504391" y="4426961"/>
          <a:ext cx="4404493" cy="185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22">
                  <a:extLst>
                    <a:ext uri="{9D8B030D-6E8A-4147-A177-3AD203B41FA5}">
                      <a16:colId xmlns:a16="http://schemas.microsoft.com/office/drawing/2014/main" val="3427366573"/>
                    </a:ext>
                  </a:extLst>
                </a:gridCol>
                <a:gridCol w="2618071">
                  <a:extLst>
                    <a:ext uri="{9D8B030D-6E8A-4147-A177-3AD203B41FA5}">
                      <a16:colId xmlns:a16="http://schemas.microsoft.com/office/drawing/2014/main" val="26847720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53229"/>
                  </a:ext>
                </a:extLst>
              </a:tr>
              <a:tr h="38572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STP         </a:t>
                      </a:r>
                      <a:r>
                        <a:rPr lang="en-US" sz="2400" b="1" u="none" dirty="0">
                          <a:solidFill>
                            <a:srgbClr val="0000FF"/>
                          </a:solidFill>
                        </a:rPr>
                        <a:t>$350,000</a:t>
                      </a:r>
                    </a:p>
                    <a:p>
                      <a:pPr algn="l"/>
                      <a:r>
                        <a:rPr lang="en-US" sz="2400" u="none" dirty="0"/>
                        <a:t>Local         $55,000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99814"/>
                  </a:ext>
                </a:extLst>
              </a:tr>
              <a:tr h="576503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	  $405,000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03611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D341843-F68D-46FF-826B-A5E8B8FD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" y="5564256"/>
            <a:ext cx="1414395" cy="13351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50691C-F597-4856-9A85-AAAD2B506B31}"/>
              </a:ext>
            </a:extLst>
          </p:cNvPr>
          <p:cNvSpPr txBox="1"/>
          <p:nvPr/>
        </p:nvSpPr>
        <p:spPr>
          <a:xfrm>
            <a:off x="376374" y="88491"/>
            <a:ext cx="5552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North STO Trail </a:t>
            </a:r>
          </a:p>
          <a:p>
            <a:r>
              <a:rPr lang="en-US" sz="4800" dirty="0"/>
              <a:t>Planning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678CB-86F3-4B5D-B262-B8F4411A82A9}"/>
              </a:ext>
            </a:extLst>
          </p:cNvPr>
          <p:cNvSpPr txBox="1"/>
          <p:nvPr/>
        </p:nvSpPr>
        <p:spPr>
          <a:xfrm>
            <a:off x="1886435" y="6106406"/>
            <a:ext cx="30224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1031875" algn="l"/>
              </a:tabLst>
            </a:pPr>
            <a:r>
              <a:rPr lang="en-US" b="1" dirty="0"/>
              <a:t>Category:</a:t>
            </a:r>
            <a:r>
              <a:rPr lang="en-US" dirty="0"/>
              <a:t>	General, NM, Rural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32944D-6C65-4EB6-A6A8-305D533876D5}"/>
              </a:ext>
            </a:extLst>
          </p:cNvPr>
          <p:cNvSpPr/>
          <p:nvPr/>
        </p:nvSpPr>
        <p:spPr>
          <a:xfrm>
            <a:off x="376374" y="1559768"/>
            <a:ext cx="58864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North Sound to Olympics (STO) Trail Planning Study. Paved, shared-use-path from: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West Kingston Rd. through North Kitsap Heritage Park,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“Divide Property” to Port Gamble Road ,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southern trailhead of the Port Gamble Trail on </a:t>
            </a:r>
            <a:r>
              <a:rPr lang="en-US" sz="2400" dirty="0" err="1"/>
              <a:t>Stottlemeyer</a:t>
            </a:r>
            <a:r>
              <a:rPr lang="en-US" sz="2400" dirty="0"/>
              <a:t> Road.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645D8-2144-453D-86D0-76C6BF151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839" y="11301"/>
            <a:ext cx="5941751" cy="56281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419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6B6A2F4-462B-4FA1-94A5-4138AB317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7770"/>
              </p:ext>
            </p:extLst>
          </p:nvPr>
        </p:nvGraphicFramePr>
        <p:xfrm>
          <a:off x="536680" y="3524441"/>
          <a:ext cx="4423745" cy="285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425">
                  <a:extLst>
                    <a:ext uri="{9D8B030D-6E8A-4147-A177-3AD203B41FA5}">
                      <a16:colId xmlns:a16="http://schemas.microsoft.com/office/drawing/2014/main" val="3427366573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684772074"/>
                    </a:ext>
                  </a:extLst>
                </a:gridCol>
              </a:tblGrid>
              <a:tr h="443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53229"/>
                  </a:ext>
                </a:extLst>
              </a:tr>
              <a:tr h="443500">
                <a:tc>
                  <a:txBody>
                    <a:bodyPr/>
                    <a:lstStyle/>
                    <a:p>
                      <a:r>
                        <a:rPr lang="en-US" sz="2400" b="0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14400" algn="l"/>
                        </a:tabLst>
                      </a:pPr>
                      <a:r>
                        <a:rPr lang="en-US" sz="2400" b="0"/>
                        <a:t>                 $0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99814"/>
                  </a:ext>
                </a:extLst>
              </a:tr>
              <a:tr h="443500">
                <a:tc>
                  <a:txBody>
                    <a:bodyPr/>
                    <a:lstStyle/>
                    <a:p>
                      <a:r>
                        <a:rPr lang="en-US" sz="2400" dirty="0"/>
                        <a:t>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	    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434198"/>
                  </a:ext>
                </a:extLst>
              </a:tr>
              <a:tr h="7983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STP       </a:t>
                      </a:r>
                      <a:r>
                        <a:rPr lang="en-US" sz="2400" b="1" u="none" dirty="0">
                          <a:solidFill>
                            <a:srgbClr val="0000FF"/>
                          </a:solidFill>
                        </a:rPr>
                        <a:t>$1,001,873</a:t>
                      </a:r>
                    </a:p>
                    <a:p>
                      <a:pPr algn="l"/>
                      <a:r>
                        <a:rPr lang="en-US" sz="2400" u="none" dirty="0"/>
                        <a:t>Local       $156,362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935188"/>
                  </a:ext>
                </a:extLst>
              </a:tr>
              <a:tr h="662855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	$1,158,235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03611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D341843-F68D-46FF-826B-A5E8B8FD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" y="5564256"/>
            <a:ext cx="1414395" cy="13351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50691C-F597-4856-9A85-AAAD2B506B31}"/>
              </a:ext>
            </a:extLst>
          </p:cNvPr>
          <p:cNvSpPr txBox="1"/>
          <p:nvPr/>
        </p:nvSpPr>
        <p:spPr>
          <a:xfrm>
            <a:off x="376374" y="88491"/>
            <a:ext cx="8419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County Paver Bundle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678CB-86F3-4B5D-B262-B8F4411A82A9}"/>
              </a:ext>
            </a:extLst>
          </p:cNvPr>
          <p:cNvSpPr txBox="1"/>
          <p:nvPr/>
        </p:nvSpPr>
        <p:spPr>
          <a:xfrm>
            <a:off x="1833916" y="6176915"/>
            <a:ext cx="30942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1031875" algn="l"/>
              </a:tabLst>
            </a:pPr>
            <a:r>
              <a:rPr lang="en-US" b="1" dirty="0"/>
              <a:t>Category:</a:t>
            </a:r>
            <a:r>
              <a:rPr lang="en-US" dirty="0"/>
              <a:t>	Preservation, Rural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32944D-6C65-4EB6-A6A8-305D533876D5}"/>
              </a:ext>
            </a:extLst>
          </p:cNvPr>
          <p:cNvSpPr/>
          <p:nvPr/>
        </p:nvSpPr>
        <p:spPr>
          <a:xfrm>
            <a:off x="376373" y="894306"/>
            <a:ext cx="52733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Pavement overlays: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Finn Hill Rd. - Clear Creek to Poulsbo (1 mile)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Glenwood Rd. - Lake Flora to Port Orchard (.97 miles)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Holly Rd. -</a:t>
            </a:r>
            <a:r>
              <a:rPr lang="en-US" sz="2400" dirty="0" err="1"/>
              <a:t>Seabeck</a:t>
            </a:r>
            <a:r>
              <a:rPr lang="en-US" sz="2400" dirty="0"/>
              <a:t>-Holly to </a:t>
            </a:r>
            <a:r>
              <a:rPr lang="en-US" sz="2400" dirty="0" err="1"/>
              <a:t>Tahuyeh</a:t>
            </a:r>
            <a:r>
              <a:rPr lang="en-US" sz="2400" dirty="0"/>
              <a:t> Lake Rd. (.94 miles).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6E586-9EB2-4040-A8B4-44A2BC9CD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306" y="4151130"/>
            <a:ext cx="3800294" cy="2567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A9DDF8-0008-4721-8BB2-C7AFE7CC3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306" y="139650"/>
            <a:ext cx="3876494" cy="3432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70504F-2D6E-4D1E-AE51-C59E7C2C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173" y="1725303"/>
            <a:ext cx="3212647" cy="43696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1218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573848901E743BB75BC0E9EC93579" ma:contentTypeVersion="12" ma:contentTypeDescription="Create a new document." ma:contentTypeScope="" ma:versionID="8ffad47d53f5b74e20adbb49b1ed11e1">
  <xsd:schema xmlns:xsd="http://www.w3.org/2001/XMLSchema" xmlns:xs="http://www.w3.org/2001/XMLSchema" xmlns:p="http://schemas.microsoft.com/office/2006/metadata/properties" xmlns:ns2="4b30a442-5f80-45e7-bbfb-94bebbc80154" xmlns:ns3="05d4333d-81aa-4331-9005-c56f15809b69" targetNamespace="http://schemas.microsoft.com/office/2006/metadata/properties" ma:root="true" ma:fieldsID="cc0249678699c0c9bafdf2e420ede635" ns2:_="" ns3:_="">
    <xsd:import namespace="4b30a442-5f80-45e7-bbfb-94bebbc80154"/>
    <xsd:import namespace="05d4333d-81aa-4331-9005-c56f15809b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30a442-5f80-45e7-bbfb-94bebbc80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4333d-81aa-4331-9005-c56f15809b6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59C71E-DFC0-4A87-B05A-FF18B3691C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276A854-C3F8-4B32-B87E-FB60A38AC8B6}"/>
</file>

<file path=customXml/itemProps3.xml><?xml version="1.0" encoding="utf-8"?>
<ds:datastoreItem xmlns:ds="http://schemas.openxmlformats.org/officeDocument/2006/customXml" ds:itemID="{36459623-1E4E-4F9B-935A-7F919C63DC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339</Words>
  <Application>Microsoft Office PowerPoint</Application>
  <PresentationFormat>Widescreen</PresentationFormat>
  <Paragraphs>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Forte</dc:creator>
  <cp:lastModifiedBy>David Forte</cp:lastModifiedBy>
  <cp:revision>23</cp:revision>
  <dcterms:created xsi:type="dcterms:W3CDTF">2020-03-17T19:05:44Z</dcterms:created>
  <dcterms:modified xsi:type="dcterms:W3CDTF">2020-03-19T23:24:09Z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0x0101009EC573848901E743BB75BC0E9EC93579</vt:lpwstr>
  </property>
</Properties>
</file>