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3" r:id="rId1"/>
    <p:sldMasterId id="2147483660" r:id="rId2"/>
    <p:sldMasterId id="2147483676" r:id="rId3"/>
    <p:sldMasterId id="2147483701" r:id="rId4"/>
  </p:sldMasterIdLst>
  <p:notesMasterIdLst>
    <p:notesMasterId r:id="rId43"/>
  </p:notesMasterIdLst>
  <p:handoutMasterIdLst>
    <p:handoutMasterId r:id="rId44"/>
  </p:handoutMasterIdLst>
  <p:sldIdLst>
    <p:sldId id="325" r:id="rId5"/>
    <p:sldId id="329" r:id="rId6"/>
    <p:sldId id="348" r:id="rId7"/>
    <p:sldId id="378" r:id="rId8"/>
    <p:sldId id="446" r:id="rId9"/>
    <p:sldId id="400" r:id="rId10"/>
    <p:sldId id="385" r:id="rId11"/>
    <p:sldId id="361" r:id="rId12"/>
    <p:sldId id="390" r:id="rId13"/>
    <p:sldId id="404" r:id="rId14"/>
    <p:sldId id="383" r:id="rId15"/>
    <p:sldId id="380" r:id="rId16"/>
    <p:sldId id="440" r:id="rId17"/>
    <p:sldId id="452" r:id="rId18"/>
    <p:sldId id="381" r:id="rId19"/>
    <p:sldId id="447" r:id="rId20"/>
    <p:sldId id="386" r:id="rId21"/>
    <p:sldId id="405" r:id="rId22"/>
    <p:sldId id="407" r:id="rId23"/>
    <p:sldId id="408" r:id="rId24"/>
    <p:sldId id="409" r:id="rId25"/>
    <p:sldId id="410" r:id="rId26"/>
    <p:sldId id="412" r:id="rId27"/>
    <p:sldId id="453" r:id="rId28"/>
    <p:sldId id="454" r:id="rId29"/>
    <p:sldId id="414" r:id="rId30"/>
    <p:sldId id="415" r:id="rId31"/>
    <p:sldId id="416" r:id="rId32"/>
    <p:sldId id="417" r:id="rId33"/>
    <p:sldId id="418" r:id="rId34"/>
    <p:sldId id="421" r:id="rId35"/>
    <p:sldId id="442" r:id="rId36"/>
    <p:sldId id="443" r:id="rId37"/>
    <p:sldId id="444" r:id="rId38"/>
    <p:sldId id="445" r:id="rId39"/>
    <p:sldId id="424" r:id="rId40"/>
    <p:sldId id="425" r:id="rId41"/>
    <p:sldId id="426"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aBissoniere" initials="LL" lastIdx="47" clrIdx="0">
    <p:extLst/>
  </p:cmAuthor>
  <p:cmAuthor id="2" name="Sarah Shannon" initials="SS" lastIdx="7" clrIdx="1">
    <p:extLst/>
  </p:cmAuthor>
  <p:cmAuthor id="3" name="Samantha DeMars-Hanson" initials="SD" lastIdx="1" clrIdx="2">
    <p:extLst/>
  </p:cmAuthor>
  <p:cmAuthor id="4" name="Rodero, Hadley" initials="RH" lastIdx="19" clrIdx="3">
    <p:extLst/>
  </p:cmAuthor>
  <p:cmAuthor id="5" name="Kristen Kissinger" initials="KK" lastIdx="41" clrIdx="4"/>
  <p:cmAuthor id="6" name="Gracie Geremia" initials="GG"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C49"/>
    <a:srgbClr val="92D050"/>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7234" autoAdjust="0"/>
  </p:normalViewPr>
  <p:slideViewPr>
    <p:cSldViewPr snapToGrid="0">
      <p:cViewPr varScale="1">
        <p:scale>
          <a:sx n="90" d="100"/>
          <a:sy n="90" d="100"/>
        </p:scale>
        <p:origin x="9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4"/>
    </p:cViewPr>
  </p:sorterViewPr>
  <p:notesViewPr>
    <p:cSldViewPr>
      <p:cViewPr varScale="1">
        <p:scale>
          <a:sx n="76" d="100"/>
          <a:sy n="76" d="100"/>
        </p:scale>
        <p:origin x="19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sea10.kpff.com\Bridge\1700906%20(WSF%202040%20Long%20Range%20Plan)\17%20-%20Service%20Scenarios\180712_capacity%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a10\BRIDGE\1700906%20(WSF%202040%20Long%20Range%20Plan)\22%20-%20Outreach\PAG&amp;TAG%20Meetings\180719_PAG_TAG\working.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lipper\project\18011\Eng-Des\Task%2018%20Vessel%20Functional%20Requirements\CO2%20Emissions\180718%20Vessel%20Programming%20CO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ellyL\AppData\Local\Microsoft\Windows\Temporary%20Internet%20Files\Content.Outlook\6EY9YFY4\Financial%20Overview%200827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ellyL\AppData\Local\Microsoft\Windows\Temporary%20Internet%20Files\Content.Outlook\6EY9YFY4\Financial%20Overview%200827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dirty="0"/>
              <a:t>Annual Vehicle Capacity Changes* </a:t>
            </a:r>
          </a:p>
        </c:rich>
      </c:tx>
      <c:layout/>
      <c:overlay val="0"/>
    </c:title>
    <c:autoTitleDeleted val="0"/>
    <c:plotArea>
      <c:layout/>
      <c:barChart>
        <c:barDir val="col"/>
        <c:grouping val="stacked"/>
        <c:varyColors val="0"/>
        <c:ser>
          <c:idx val="0"/>
          <c:order val="0"/>
          <c:tx>
            <c:strRef>
              <c:f>Sheet1!$B$25</c:f>
              <c:strCache>
                <c:ptCount val="1"/>
                <c:pt idx="0">
                  <c:v>Baseline Vehicle Capacity</c:v>
                </c:pt>
              </c:strCache>
            </c:strRef>
          </c:tx>
          <c:spPr>
            <a:solidFill>
              <a:srgbClr val="00ACC8"/>
            </a:solidFill>
          </c:spPr>
          <c:invertIfNegative val="0"/>
          <c:cat>
            <c:strRef>
              <c:f>Sheet1!$A$27:$A$35</c:f>
              <c:strCache>
                <c:ptCount val="9"/>
                <c:pt idx="0">
                  <c:v>PT/Coup</c:v>
                </c:pt>
                <c:pt idx="1">
                  <c:v>Pt Def/Tahl</c:v>
                </c:pt>
                <c:pt idx="2">
                  <c:v>Sea/Brem</c:v>
                </c:pt>
                <c:pt idx="3">
                  <c:v>Sea/Bain</c:v>
                </c:pt>
                <c:pt idx="4">
                  <c:v>Ed/King</c:v>
                </c:pt>
                <c:pt idx="5">
                  <c:v>Muk/Clin</c:v>
                </c:pt>
                <c:pt idx="6">
                  <c:v>FVS</c:v>
                </c:pt>
                <c:pt idx="7">
                  <c:v>ANA/Sid</c:v>
                </c:pt>
                <c:pt idx="8">
                  <c:v>ANA/SJI</c:v>
                </c:pt>
              </c:strCache>
            </c:strRef>
          </c:cat>
          <c:val>
            <c:numRef>
              <c:f>Sheet1!$B$27:$B$35</c:f>
              <c:numCache>
                <c:formatCode>_(* #,##0_);_(* \(#,##0\);_(* "-"??_);_(@_)</c:formatCode>
                <c:ptCount val="9"/>
                <c:pt idx="0">
                  <c:v>534016</c:v>
                </c:pt>
                <c:pt idx="1">
                  <c:v>891904</c:v>
                </c:pt>
                <c:pt idx="2">
                  <c:v>1630216</c:v>
                </c:pt>
                <c:pt idx="3">
                  <c:v>3351584</c:v>
                </c:pt>
                <c:pt idx="4">
                  <c:v>3397728</c:v>
                </c:pt>
                <c:pt idx="5">
                  <c:v>3698688</c:v>
                </c:pt>
                <c:pt idx="6">
                  <c:v>1683648</c:v>
                </c:pt>
                <c:pt idx="7">
                  <c:v>46872</c:v>
                </c:pt>
                <c:pt idx="8">
                  <c:v>1855724</c:v>
                </c:pt>
              </c:numCache>
            </c:numRef>
          </c:val>
          <c:extLst>
            <c:ext xmlns:c16="http://schemas.microsoft.com/office/drawing/2014/chart" uri="{C3380CC4-5D6E-409C-BE32-E72D297353CC}">
              <c16:uniqueId val="{00000000-060D-43F7-9194-E51D8F6B50F1}"/>
            </c:ext>
          </c:extLst>
        </c:ser>
        <c:ser>
          <c:idx val="1"/>
          <c:order val="1"/>
          <c:tx>
            <c:strRef>
              <c:f>Sheet1!$C$25</c:f>
              <c:strCache>
                <c:ptCount val="1"/>
                <c:pt idx="0">
                  <c:v>Service Enhancement</c:v>
                </c:pt>
              </c:strCache>
            </c:strRef>
          </c:tx>
          <c:spPr>
            <a:solidFill>
              <a:srgbClr val="007A60"/>
            </a:solidFill>
          </c:spPr>
          <c:invertIfNegative val="0"/>
          <c:cat>
            <c:strRef>
              <c:f>Sheet1!$A$27:$A$35</c:f>
              <c:strCache>
                <c:ptCount val="9"/>
                <c:pt idx="0">
                  <c:v>PT/Coup</c:v>
                </c:pt>
                <c:pt idx="1">
                  <c:v>Pt Def/Tahl</c:v>
                </c:pt>
                <c:pt idx="2">
                  <c:v>Sea/Brem</c:v>
                </c:pt>
                <c:pt idx="3">
                  <c:v>Sea/Bain</c:v>
                </c:pt>
                <c:pt idx="4">
                  <c:v>Ed/King</c:v>
                </c:pt>
                <c:pt idx="5">
                  <c:v>Muk/Clin</c:v>
                </c:pt>
                <c:pt idx="6">
                  <c:v>FVS</c:v>
                </c:pt>
                <c:pt idx="7">
                  <c:v>ANA/Sid</c:v>
                </c:pt>
                <c:pt idx="8">
                  <c:v>ANA/SJI</c:v>
                </c:pt>
              </c:strCache>
            </c:strRef>
          </c:cat>
          <c:val>
            <c:numRef>
              <c:f>Sheet1!$C$27:$C$35</c:f>
              <c:numCache>
                <c:formatCode>General</c:formatCode>
                <c:ptCount val="9"/>
                <c:pt idx="0" formatCode="_(* #,##0_);_(* \(#,##0\);_(* &quot;-&quot;??_);_(@_)">
                  <c:v>88028.07017543861</c:v>
                </c:pt>
                <c:pt idx="6" formatCode="_(* #,##0_);_(* \(#,##0\);_(* &quot;-&quot;??_);_(@_)">
                  <c:v>29051.428571428569</c:v>
                </c:pt>
                <c:pt idx="7" formatCode="_(* #,##0_);_(* \(#,##0\);_(* &quot;-&quot;??_);_(@_)">
                  <c:v>77414.399999999994</c:v>
                </c:pt>
                <c:pt idx="8" formatCode="_(* #,##0_);_(* \(#,##0\);_(* &quot;-&quot;??_);_(@_)">
                  <c:v>213957.76397515528</c:v>
                </c:pt>
              </c:numCache>
            </c:numRef>
          </c:val>
          <c:extLst>
            <c:ext xmlns:c16="http://schemas.microsoft.com/office/drawing/2014/chart" uri="{C3380CC4-5D6E-409C-BE32-E72D297353CC}">
              <c16:uniqueId val="{00000001-060D-43F7-9194-E51D8F6B50F1}"/>
            </c:ext>
          </c:extLst>
        </c:ser>
        <c:ser>
          <c:idx val="2"/>
          <c:order val="2"/>
          <c:tx>
            <c:strRef>
              <c:f>Sheet1!$D$25</c:f>
              <c:strCache>
                <c:ptCount val="1"/>
                <c:pt idx="0">
                  <c:v>Vessel Change</c:v>
                </c:pt>
              </c:strCache>
            </c:strRef>
          </c:tx>
          <c:spPr>
            <a:solidFill>
              <a:srgbClr val="95D600"/>
            </a:solidFill>
          </c:spPr>
          <c:invertIfNegative val="0"/>
          <c:cat>
            <c:strRef>
              <c:f>Sheet1!$A$27:$A$35</c:f>
              <c:strCache>
                <c:ptCount val="9"/>
                <c:pt idx="0">
                  <c:v>PT/Coup</c:v>
                </c:pt>
                <c:pt idx="1">
                  <c:v>Pt Def/Tahl</c:v>
                </c:pt>
                <c:pt idx="2">
                  <c:v>Sea/Brem</c:v>
                </c:pt>
                <c:pt idx="3">
                  <c:v>Sea/Bain</c:v>
                </c:pt>
                <c:pt idx="4">
                  <c:v>Ed/King</c:v>
                </c:pt>
                <c:pt idx="5">
                  <c:v>Muk/Clin</c:v>
                </c:pt>
                <c:pt idx="6">
                  <c:v>FVS</c:v>
                </c:pt>
                <c:pt idx="7">
                  <c:v>ANA/Sid</c:v>
                </c:pt>
                <c:pt idx="8">
                  <c:v>ANA/SJI</c:v>
                </c:pt>
              </c:strCache>
            </c:strRef>
          </c:cat>
          <c:val>
            <c:numRef>
              <c:f>Sheet1!$D$27:$D$35</c:f>
              <c:numCache>
                <c:formatCode>General</c:formatCode>
                <c:ptCount val="9"/>
                <c:pt idx="4" formatCode="_(* #,##0_);_(* \(#,##0\);_(* &quot;-&quot;??_);_(@_)">
                  <c:v>304788.48000000045</c:v>
                </c:pt>
                <c:pt idx="5" formatCode="_(* #,##0_);_(* \(#,##0\);_(* &quot;-&quot;??_);_(@_)">
                  <c:v>153600</c:v>
                </c:pt>
                <c:pt idx="6" formatCode="_(* #,##0_);_(* \(#,##0\);_(* &quot;-&quot;??_);_(@_)">
                  <c:v>76160</c:v>
                </c:pt>
                <c:pt idx="8" formatCode="_(* #,##0_);_(* \(#,##0\);_(* &quot;-&quot;??_);_(@_)">
                  <c:v>45024</c:v>
                </c:pt>
              </c:numCache>
            </c:numRef>
          </c:val>
          <c:extLst>
            <c:ext xmlns:c16="http://schemas.microsoft.com/office/drawing/2014/chart" uri="{C3380CC4-5D6E-409C-BE32-E72D297353CC}">
              <c16:uniqueId val="{00000002-060D-43F7-9194-E51D8F6B50F1}"/>
            </c:ext>
          </c:extLst>
        </c:ser>
        <c:dLbls>
          <c:showLegendKey val="0"/>
          <c:showVal val="0"/>
          <c:showCatName val="0"/>
          <c:showSerName val="0"/>
          <c:showPercent val="0"/>
          <c:showBubbleSize val="0"/>
        </c:dLbls>
        <c:gapWidth val="75"/>
        <c:overlap val="100"/>
        <c:axId val="357689432"/>
        <c:axId val="357689824"/>
      </c:barChart>
      <c:catAx>
        <c:axId val="357689432"/>
        <c:scaling>
          <c:orientation val="minMax"/>
        </c:scaling>
        <c:delete val="0"/>
        <c:axPos val="b"/>
        <c:numFmt formatCode="General" sourceLinked="0"/>
        <c:majorTickMark val="none"/>
        <c:minorTickMark val="none"/>
        <c:tickLblPos val="nextTo"/>
        <c:txPr>
          <a:bodyPr/>
          <a:lstStyle/>
          <a:p>
            <a:pPr>
              <a:defRPr sz="1200"/>
            </a:pPr>
            <a:endParaRPr lang="en-US"/>
          </a:p>
        </c:txPr>
        <c:crossAx val="357689824"/>
        <c:crosses val="autoZero"/>
        <c:auto val="1"/>
        <c:lblAlgn val="ctr"/>
        <c:lblOffset val="100"/>
        <c:noMultiLvlLbl val="0"/>
      </c:catAx>
      <c:valAx>
        <c:axId val="357689824"/>
        <c:scaling>
          <c:orientation val="minMax"/>
        </c:scaling>
        <c:delete val="0"/>
        <c:axPos val="l"/>
        <c:majorGridlines/>
        <c:numFmt formatCode="_(* #,##0_);_(* \(#,##0\);_(* &quot;-&quot;??_);_(@_)" sourceLinked="1"/>
        <c:majorTickMark val="none"/>
        <c:minorTickMark val="none"/>
        <c:tickLblPos val="nextTo"/>
        <c:txPr>
          <a:bodyPr/>
          <a:lstStyle/>
          <a:p>
            <a:pPr>
              <a:defRPr sz="1200"/>
            </a:pPr>
            <a:endParaRPr lang="en-US"/>
          </a:p>
        </c:txPr>
        <c:crossAx val="357689432"/>
        <c:crosses val="autoZero"/>
        <c:crossBetween val="between"/>
      </c:valAx>
    </c:plotArea>
    <c:legend>
      <c:legendPos val="b"/>
      <c:layout/>
      <c:overlay val="0"/>
      <c:txPr>
        <a:bodyPr/>
        <a:lstStyle/>
        <a:p>
          <a:pPr>
            <a:defRPr sz="14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70882734485772E-2"/>
          <c:y val="7.2631231429514692E-2"/>
          <c:w val="0.65865085829788517"/>
          <c:h val="0.78065368108286559"/>
        </c:manualLayout>
      </c:layout>
      <c:barChart>
        <c:barDir val="bar"/>
        <c:grouping val="stacked"/>
        <c:varyColors val="0"/>
        <c:ser>
          <c:idx val="0"/>
          <c:order val="0"/>
          <c:tx>
            <c:strRef>
              <c:f>'Sheet1 SImplePrintMillions'!$A$79</c:f>
              <c:strCache>
                <c:ptCount val="1"/>
                <c:pt idx="0">
                  <c:v>Operating Revenue</c:v>
                </c:pt>
              </c:strCache>
            </c:strRef>
          </c:tx>
          <c:spPr>
            <a:solidFill>
              <a:srgbClr val="007B9A"/>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 SImplePrintMillions'!$B$79</c:f>
              <c:numCache>
                <c:formatCode>"$"#,##0</c:formatCode>
                <c:ptCount val="1"/>
                <c:pt idx="0">
                  <c:v>5300.5847913880107</c:v>
                </c:pt>
              </c:numCache>
            </c:numRef>
          </c:val>
          <c:extLst>
            <c:ext xmlns:c16="http://schemas.microsoft.com/office/drawing/2014/chart" uri="{C3380CC4-5D6E-409C-BE32-E72D297353CC}">
              <c16:uniqueId val="{00000000-95E0-0C48-B5ED-F5C3E922E5F8}"/>
            </c:ext>
          </c:extLst>
        </c:ser>
        <c:ser>
          <c:idx val="1"/>
          <c:order val="1"/>
          <c:tx>
            <c:strRef>
              <c:f>'Sheet1 SImplePrintMillions'!$A$80</c:f>
              <c:strCache>
                <c:ptCount val="1"/>
                <c:pt idx="0">
                  <c:v>Dedicated Tax Revenue</c:v>
                </c:pt>
              </c:strCache>
            </c:strRef>
          </c:tx>
          <c:spPr>
            <a:solidFill>
              <a:srgbClr val="00ACC8"/>
            </a:solidFill>
            <a:ln>
              <a:noFill/>
            </a:ln>
            <a:effectLst/>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E0-0C48-B5ED-F5C3E922E5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 SImplePrintMillions'!$B$80</c:f>
              <c:numCache>
                <c:formatCode>"$"#,##0</c:formatCode>
                <c:ptCount val="1"/>
                <c:pt idx="0">
                  <c:v>936.71601846421777</c:v>
                </c:pt>
              </c:numCache>
            </c:numRef>
          </c:val>
          <c:extLst>
            <c:ext xmlns:c16="http://schemas.microsoft.com/office/drawing/2014/chart" uri="{C3380CC4-5D6E-409C-BE32-E72D297353CC}">
              <c16:uniqueId val="{00000002-95E0-0C48-B5ED-F5C3E922E5F8}"/>
            </c:ext>
          </c:extLst>
        </c:ser>
        <c:ser>
          <c:idx val="2"/>
          <c:order val="2"/>
          <c:tx>
            <c:strRef>
              <c:f>'Sheet1 SImplePrintMillions'!$A$81</c:f>
              <c:strCache>
                <c:ptCount val="1"/>
                <c:pt idx="0">
                  <c:v>Shortfall</c:v>
                </c:pt>
              </c:strCache>
            </c:strRef>
          </c:tx>
          <c:spPr>
            <a:solidFill>
              <a:srgbClr val="FF6C00"/>
            </a:solidFill>
            <a:ln>
              <a:noFill/>
            </a:ln>
            <a:effectLst/>
          </c:spPr>
          <c:invertIfNegative val="0"/>
          <c:dLbls>
            <c:dLbl>
              <c:idx val="0"/>
              <c:layout>
                <c:manualLayout>
                  <c:x val="-2.3946360153256703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B8-443B-873A-EBE97C7F7B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 SImplePrintMillions'!$B$81</c:f>
              <c:numCache>
                <c:formatCode>"$"#,##0</c:formatCode>
                <c:ptCount val="1"/>
                <c:pt idx="0">
                  <c:v>378.33150525326255</c:v>
                </c:pt>
              </c:numCache>
            </c:numRef>
          </c:val>
          <c:extLst>
            <c:ext xmlns:c16="http://schemas.microsoft.com/office/drawing/2014/chart" uri="{C3380CC4-5D6E-409C-BE32-E72D297353CC}">
              <c16:uniqueId val="{00000003-95E0-0C48-B5ED-F5C3E922E5F8}"/>
            </c:ext>
          </c:extLst>
        </c:ser>
        <c:dLbls>
          <c:showLegendKey val="0"/>
          <c:showVal val="0"/>
          <c:showCatName val="0"/>
          <c:showSerName val="0"/>
          <c:showPercent val="0"/>
          <c:showBubbleSize val="0"/>
        </c:dLbls>
        <c:gapWidth val="97"/>
        <c:overlap val="100"/>
        <c:axId val="358341792"/>
        <c:axId val="357688648"/>
      </c:barChart>
      <c:catAx>
        <c:axId val="358341792"/>
        <c:scaling>
          <c:orientation val="minMax"/>
        </c:scaling>
        <c:delete val="1"/>
        <c:axPos val="l"/>
        <c:numFmt formatCode="General" sourceLinked="1"/>
        <c:majorTickMark val="none"/>
        <c:minorTickMark val="none"/>
        <c:tickLblPos val="nextTo"/>
        <c:crossAx val="357688648"/>
        <c:crosses val="autoZero"/>
        <c:auto val="1"/>
        <c:lblAlgn val="ctr"/>
        <c:lblOffset val="100"/>
        <c:noMultiLvlLbl val="0"/>
      </c:catAx>
      <c:valAx>
        <c:axId val="357688648"/>
        <c:scaling>
          <c:orientation val="minMax"/>
          <c:max val="8000"/>
        </c:scaling>
        <c:delete val="0"/>
        <c:axPos val="b"/>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358341792"/>
        <c:crosses val="autoZero"/>
        <c:crossBetween val="between"/>
      </c:valAx>
      <c:spPr>
        <a:noFill/>
        <a:ln>
          <a:noFill/>
        </a:ln>
        <a:effectLst/>
      </c:spPr>
    </c:plotArea>
    <c:legend>
      <c:legendPos val="r"/>
      <c:layout/>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044061302682E-2"/>
          <c:y val="7.6084558973702629E-2"/>
          <c:w val="0.66232275922406247"/>
          <c:h val="0.81479670584444841"/>
        </c:manualLayout>
      </c:layout>
      <c:barChart>
        <c:barDir val="bar"/>
        <c:grouping val="stacked"/>
        <c:varyColors val="0"/>
        <c:ser>
          <c:idx val="0"/>
          <c:order val="0"/>
          <c:tx>
            <c:strRef>
              <c:f>'Sheet1 SImple) (2)'!$A$87</c:f>
              <c:strCache>
                <c:ptCount val="1"/>
                <c:pt idx="0">
                  <c:v>Dedicated Tax Revenue</c:v>
                </c:pt>
              </c:strCache>
            </c:strRef>
          </c:tx>
          <c:spPr>
            <a:solidFill>
              <a:srgbClr val="00ACC8"/>
            </a:solidFill>
            <a:ln>
              <a:noFill/>
            </a:ln>
            <a:effectLst/>
          </c:spPr>
          <c:invertIfNegative val="0"/>
          <c:dLbls>
            <c:dLbl>
              <c:idx val="0"/>
              <c:layout/>
              <c:tx>
                <c:rich>
                  <a:bodyPr/>
                  <a:lstStyle/>
                  <a:p>
                    <a:r>
                      <a:rPr lang="en-US" sz="900" b="0"/>
                      <a:t> $1,300 </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DC8-4893-AAF7-28088EF516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SImple) (2)'!$B$87</c:f>
              <c:numCache>
                <c:formatCode>_("$"* #,##0_);_("$"* \(#,##0\);_("$"* "-"_);_(@_)</c:formatCode>
                <c:ptCount val="1"/>
                <c:pt idx="0">
                  <c:v>1284.4547979780286</c:v>
                </c:pt>
              </c:numCache>
            </c:numRef>
          </c:val>
          <c:extLst>
            <c:ext xmlns:c16="http://schemas.microsoft.com/office/drawing/2014/chart" uri="{C3380CC4-5D6E-409C-BE32-E72D297353CC}">
              <c16:uniqueId val="{00000000-3187-464E-9941-E125EECFFB2E}"/>
            </c:ext>
          </c:extLst>
        </c:ser>
        <c:ser>
          <c:idx val="1"/>
          <c:order val="1"/>
          <c:tx>
            <c:strRef>
              <c:f>'Sheet1 SImple) (2)'!$A$88</c:f>
              <c:strCache>
                <c:ptCount val="1"/>
                <c:pt idx="0">
                  <c:v>Shortfall</c:v>
                </c:pt>
              </c:strCache>
            </c:strRef>
          </c:tx>
          <c:spPr>
            <a:solidFill>
              <a:srgbClr val="FF6C00"/>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Narrow" panose="020B0604020202020204" pitchFamily="34" charset="0"/>
                        <a:ea typeface="+mn-ea"/>
                        <a:cs typeface="Arial Narrow" panose="020B0604020202020204" pitchFamily="34" charset="0"/>
                      </a:defRPr>
                    </a:pPr>
                    <a:r>
                      <a:rPr lang="en-US" b="0"/>
                      <a:t> $6,300</a:t>
                    </a:r>
                    <a:endParaRPr 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187-464E-9941-E125EECFFB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SImple) (2)'!$B$88</c:f>
              <c:numCache>
                <c:formatCode>_("$"* #,##0_);_("$"* \(#,##0\);_("$"* "-"_);_(@_)</c:formatCode>
                <c:ptCount val="1"/>
                <c:pt idx="0">
                  <c:v>6274.4234227532434</c:v>
                </c:pt>
              </c:numCache>
            </c:numRef>
          </c:val>
          <c:extLst>
            <c:ext xmlns:c16="http://schemas.microsoft.com/office/drawing/2014/chart" uri="{C3380CC4-5D6E-409C-BE32-E72D297353CC}">
              <c16:uniqueId val="{00000002-3187-464E-9941-E125EECFFB2E}"/>
            </c:ext>
          </c:extLst>
        </c:ser>
        <c:dLbls>
          <c:dLblPos val="ctr"/>
          <c:showLegendKey val="0"/>
          <c:showVal val="1"/>
          <c:showCatName val="0"/>
          <c:showSerName val="0"/>
          <c:showPercent val="0"/>
          <c:showBubbleSize val="0"/>
        </c:dLbls>
        <c:gapWidth val="100"/>
        <c:overlap val="100"/>
        <c:axId val="357687472"/>
        <c:axId val="357690608"/>
      </c:barChart>
      <c:catAx>
        <c:axId val="357687472"/>
        <c:scaling>
          <c:orientation val="minMax"/>
        </c:scaling>
        <c:delete val="1"/>
        <c:axPos val="l"/>
        <c:numFmt formatCode="General" sourceLinked="1"/>
        <c:majorTickMark val="none"/>
        <c:minorTickMark val="none"/>
        <c:tickLblPos val="nextTo"/>
        <c:crossAx val="357690608"/>
        <c:crosses val="autoZero"/>
        <c:auto val="1"/>
        <c:lblAlgn val="ctr"/>
        <c:lblOffset val="100"/>
        <c:noMultiLvlLbl val="0"/>
      </c:catAx>
      <c:valAx>
        <c:axId val="357690608"/>
        <c:scaling>
          <c:orientation val="minMax"/>
          <c:max val="8000"/>
        </c:scaling>
        <c:delete val="0"/>
        <c:axPos val="b"/>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357687472"/>
        <c:crosses val="autoZero"/>
        <c:crossBetween val="between"/>
      </c:valAx>
      <c:spPr>
        <a:noFill/>
        <a:ln>
          <a:noFill/>
        </a:ln>
        <a:effectLst/>
      </c:spPr>
    </c:plotArea>
    <c:legend>
      <c:legendPos val="r"/>
      <c:layout/>
      <c:overlay val="0"/>
    </c:legend>
    <c:plotVisOnly val="1"/>
    <c:dispBlanksAs val="gap"/>
    <c:showDLblsOverMax val="0"/>
  </c:chart>
  <c:spPr>
    <a:solidFill>
      <a:schemeClr val="bg1"/>
    </a:solidFill>
    <a:ln w="9525" cap="flat" cmpd="sng" algn="ctr">
      <a:no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dirty="0"/>
              <a:t>Peak sailing ridership with </a:t>
            </a:r>
          </a:p>
          <a:p>
            <a:pPr>
              <a:defRPr/>
            </a:pPr>
            <a:r>
              <a:rPr lang="en-US" dirty="0"/>
              <a:t>vessel passenger capacity increases</a:t>
            </a:r>
          </a:p>
        </c:rich>
      </c:tx>
      <c:layout/>
      <c:overlay val="0"/>
    </c:title>
    <c:autoTitleDeleted val="0"/>
    <c:plotArea>
      <c:layout/>
      <c:barChart>
        <c:barDir val="col"/>
        <c:grouping val="stacked"/>
        <c:varyColors val="0"/>
        <c:ser>
          <c:idx val="0"/>
          <c:order val="0"/>
          <c:tx>
            <c:strRef>
              <c:f>'[180712_capacity graphs.xlsx]Sheet1'!$S$31</c:f>
              <c:strCache>
                <c:ptCount val="1"/>
                <c:pt idx="0">
                  <c:v>Baseline PAX Capacity</c:v>
                </c:pt>
              </c:strCache>
            </c:strRef>
          </c:tx>
          <c:spPr>
            <a:solidFill>
              <a:schemeClr val="accent5"/>
            </a:solidFill>
          </c:spPr>
          <c:invertIfNegative val="0"/>
          <c:cat>
            <c:strRef>
              <c:f>'[180712_capacity graphs.xlsx]Sheet1'!$R$33:$R$35</c:f>
              <c:strCache>
                <c:ptCount val="2"/>
                <c:pt idx="0">
                  <c:v>Sea-Brem</c:v>
                </c:pt>
                <c:pt idx="1">
                  <c:v>Sea-Bain</c:v>
                </c:pt>
              </c:strCache>
            </c:strRef>
          </c:cat>
          <c:val>
            <c:numRef>
              <c:f>'[180712_capacity graphs.xlsx]Sheet1'!$S$33:$S$34</c:f>
              <c:numCache>
                <c:formatCode>_(* #,##0_);_(* \(#,##0\);_(* "-"??_);_(@_)</c:formatCode>
                <c:ptCount val="2"/>
                <c:pt idx="0">
                  <c:v>1500</c:v>
                </c:pt>
                <c:pt idx="1">
                  <c:v>1800</c:v>
                </c:pt>
              </c:numCache>
            </c:numRef>
          </c:val>
          <c:extLst>
            <c:ext xmlns:c16="http://schemas.microsoft.com/office/drawing/2014/chart" uri="{C3380CC4-5D6E-409C-BE32-E72D297353CC}">
              <c16:uniqueId val="{00000000-B1E5-4A57-B345-9599E99A6F16}"/>
            </c:ext>
          </c:extLst>
        </c:ser>
        <c:ser>
          <c:idx val="1"/>
          <c:order val="1"/>
          <c:tx>
            <c:strRef>
              <c:f>'[180712_capacity graphs.xlsx]Sheet1'!$T$30:$T$32</c:f>
              <c:strCache>
                <c:ptCount val="1"/>
                <c:pt idx="0">
                  <c:v>Vessel Capacity Increase</c:v>
                </c:pt>
              </c:strCache>
            </c:strRef>
          </c:tx>
          <c:spPr>
            <a:solidFill>
              <a:srgbClr val="92D050"/>
            </a:solidFill>
          </c:spPr>
          <c:invertIfNegative val="0"/>
          <c:cat>
            <c:strRef>
              <c:f>'[180712_capacity graphs.xlsx]Sheet1'!$R$33:$R$35</c:f>
              <c:strCache>
                <c:ptCount val="2"/>
                <c:pt idx="0">
                  <c:v>Sea-Brem</c:v>
                </c:pt>
                <c:pt idx="1">
                  <c:v>Sea-Bain</c:v>
                </c:pt>
              </c:strCache>
            </c:strRef>
          </c:cat>
          <c:val>
            <c:numRef>
              <c:f>'[180712_capacity graphs.xlsx]Sheet1'!$T$33:$T$34</c:f>
              <c:numCache>
                <c:formatCode>_(* #,##0_);_(* \(#,##0\);_(* "-"??_);_(@_)</c:formatCode>
                <c:ptCount val="2"/>
                <c:pt idx="0">
                  <c:v>300</c:v>
                </c:pt>
                <c:pt idx="1">
                  <c:v>600</c:v>
                </c:pt>
              </c:numCache>
            </c:numRef>
          </c:val>
          <c:extLst>
            <c:ext xmlns:c16="http://schemas.microsoft.com/office/drawing/2014/chart" uri="{C3380CC4-5D6E-409C-BE32-E72D297353CC}">
              <c16:uniqueId val="{00000001-B1E5-4A57-B345-9599E99A6F16}"/>
            </c:ext>
          </c:extLst>
        </c:ser>
        <c:dLbls>
          <c:showLegendKey val="0"/>
          <c:showVal val="0"/>
          <c:showCatName val="0"/>
          <c:showSerName val="0"/>
          <c:showPercent val="0"/>
          <c:showBubbleSize val="0"/>
        </c:dLbls>
        <c:gapWidth val="150"/>
        <c:overlap val="100"/>
        <c:axId val="451353952"/>
        <c:axId val="451354736"/>
      </c:barChart>
      <c:lineChart>
        <c:grouping val="standard"/>
        <c:varyColors val="0"/>
        <c:ser>
          <c:idx val="2"/>
          <c:order val="2"/>
          <c:tx>
            <c:strRef>
              <c:f>'[180712_capacity graphs.xlsx]Sheet1'!$V$30:$V$32</c:f>
              <c:strCache>
                <c:ptCount val="1"/>
                <c:pt idx="0">
                  <c:v>2040 {PAX +Driver)</c:v>
                </c:pt>
              </c:strCache>
            </c:strRef>
          </c:tx>
          <c:spPr>
            <a:ln w="38100">
              <a:solidFill>
                <a:schemeClr val="accent6"/>
              </a:solidFill>
            </a:ln>
          </c:spPr>
          <c:marker>
            <c:spPr>
              <a:ln w="38100">
                <a:solidFill>
                  <a:schemeClr val="accent6"/>
                </a:solidFill>
              </a:ln>
            </c:spPr>
          </c:marker>
          <c:dLbls>
            <c:spPr>
              <a:noFill/>
              <a:ln>
                <a:noFill/>
              </a:ln>
              <a:effectLst/>
            </c:spPr>
            <c:txPr>
              <a:bodyPr wrap="square" lIns="38100" tIns="19050" rIns="38100" bIns="19050" anchor="ctr">
                <a:spAutoFit/>
              </a:bodyPr>
              <a:lstStyle/>
              <a:p>
                <a:pPr>
                  <a:defRPr sz="14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'[180712_capacity graphs.xlsx]Sheet1'!$R$33:$R$35</c:f>
              <c:strCache>
                <c:ptCount val="2"/>
                <c:pt idx="0">
                  <c:v>Sea-Brem</c:v>
                </c:pt>
                <c:pt idx="1">
                  <c:v>Sea-Bain</c:v>
                </c:pt>
              </c:strCache>
            </c:strRef>
          </c:cat>
          <c:val>
            <c:numRef>
              <c:f>'[180712_capacity graphs.xlsx]Sheet1'!$V$33:$V$34</c:f>
              <c:numCache>
                <c:formatCode>_(* #,##0_);_(* \(#,##0\);_(* "-"??_);_(@_)</c:formatCode>
                <c:ptCount val="2"/>
                <c:pt idx="0" formatCode="#,##0">
                  <c:v>1458</c:v>
                </c:pt>
                <c:pt idx="1">
                  <c:v>2126</c:v>
                </c:pt>
              </c:numCache>
            </c:numRef>
          </c:val>
          <c:smooth val="0"/>
          <c:extLst>
            <c:ext xmlns:c16="http://schemas.microsoft.com/office/drawing/2014/chart" uri="{C3380CC4-5D6E-409C-BE32-E72D297353CC}">
              <c16:uniqueId val="{00000002-B1E5-4A57-B345-9599E99A6F16}"/>
            </c:ext>
          </c:extLst>
        </c:ser>
        <c:ser>
          <c:idx val="3"/>
          <c:order val="3"/>
          <c:tx>
            <c:strRef>
              <c:f>'[180712_capacity graphs.xlsx]Sheet1'!$W$30</c:f>
              <c:strCache>
                <c:ptCount val="1"/>
              </c:strCache>
            </c:strRef>
          </c:tx>
          <c:spPr>
            <a:ln w="28575">
              <a:noFill/>
            </a:ln>
          </c:spPr>
          <c:marker>
            <c:symbol val="none"/>
          </c:marker>
          <c:dLbls>
            <c:dLbl>
              <c:idx val="0"/>
              <c:layout>
                <c:manualLayout>
                  <c:x val="-3.9180818780506221E-2"/>
                  <c:y val="-2.72754212175090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1E5-4A57-B345-9599E99A6F16}"/>
                </c:ext>
              </c:extLst>
            </c:dLbl>
            <c:dLbl>
              <c:idx val="1"/>
              <c:layout>
                <c:manualLayout>
                  <c:x val="-4.1138148982111232E-2"/>
                  <c:y val="-4.1299025503685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1E5-4A57-B345-9599E99A6F16}"/>
                </c:ext>
              </c:extLst>
            </c:dLbl>
            <c:dLbl>
              <c:idx val="2"/>
              <c:layout>
                <c:manualLayout>
                  <c:x val="-3.9180818780506221E-2"/>
                  <c:y val="-3.1115666993238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E5-4A57-B345-9599E99A6F16}"/>
                </c:ext>
              </c:extLst>
            </c:dLbl>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'[180712_capacity graphs.xlsx]Sheet1'!$W$33:$W$34</c:f>
              <c:numCache>
                <c:formatCode>_(* #,##0_);_(* \(#,##0\);_(* "-"??_);_(@_)</c:formatCode>
                <c:ptCount val="2"/>
                <c:pt idx="0">
                  <c:v>1800</c:v>
                </c:pt>
                <c:pt idx="1">
                  <c:v>2400</c:v>
                </c:pt>
              </c:numCache>
            </c:numRef>
          </c:val>
          <c:smooth val="0"/>
          <c:extLst>
            <c:ext xmlns:c16="http://schemas.microsoft.com/office/drawing/2014/chart" uri="{C3380CC4-5D6E-409C-BE32-E72D297353CC}">
              <c16:uniqueId val="{00000006-B1E5-4A57-B345-9599E99A6F16}"/>
            </c:ext>
          </c:extLst>
        </c:ser>
        <c:dLbls>
          <c:showLegendKey val="0"/>
          <c:showVal val="0"/>
          <c:showCatName val="0"/>
          <c:showSerName val="0"/>
          <c:showPercent val="0"/>
          <c:showBubbleSize val="0"/>
        </c:dLbls>
        <c:marker val="1"/>
        <c:smooth val="0"/>
        <c:axId val="451353952"/>
        <c:axId val="451354736"/>
      </c:lineChart>
      <c:catAx>
        <c:axId val="451353952"/>
        <c:scaling>
          <c:orientation val="minMax"/>
        </c:scaling>
        <c:delete val="0"/>
        <c:axPos val="b"/>
        <c:numFmt formatCode="General" sourceLinked="0"/>
        <c:majorTickMark val="out"/>
        <c:minorTickMark val="none"/>
        <c:tickLblPos val="nextTo"/>
        <c:txPr>
          <a:bodyPr/>
          <a:lstStyle/>
          <a:p>
            <a:pPr>
              <a:defRPr sz="1400"/>
            </a:pPr>
            <a:endParaRPr lang="en-US"/>
          </a:p>
        </c:txPr>
        <c:crossAx val="451354736"/>
        <c:crosses val="autoZero"/>
        <c:auto val="1"/>
        <c:lblAlgn val="ctr"/>
        <c:lblOffset val="100"/>
        <c:noMultiLvlLbl val="0"/>
      </c:catAx>
      <c:valAx>
        <c:axId val="451354736"/>
        <c:scaling>
          <c:orientation val="minMax"/>
        </c:scaling>
        <c:delete val="0"/>
        <c:axPos val="l"/>
        <c:majorGridlines/>
        <c:numFmt formatCode="_(* #,##0_);_(* \(#,##0\);_(* &quot;-&quot;??_);_(@_)" sourceLinked="1"/>
        <c:majorTickMark val="out"/>
        <c:minorTickMark val="none"/>
        <c:tickLblPos val="nextTo"/>
        <c:txPr>
          <a:bodyPr/>
          <a:lstStyle/>
          <a:p>
            <a:pPr>
              <a:defRPr sz="1400"/>
            </a:pPr>
            <a:endParaRPr lang="en-US"/>
          </a:p>
        </c:txPr>
        <c:crossAx val="451353952"/>
        <c:crosses val="autoZero"/>
        <c:crossBetween val="between"/>
      </c:valAx>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dirty="0"/>
              <a:t>One-time</a:t>
            </a:r>
            <a:r>
              <a:rPr lang="en-US" baseline="0" dirty="0"/>
              <a:t> c</a:t>
            </a:r>
            <a:r>
              <a:rPr lang="en-US" dirty="0"/>
              <a:t>apital costs</a:t>
            </a:r>
          </a:p>
          <a:p>
            <a:pPr>
              <a:defRPr/>
            </a:pPr>
            <a:r>
              <a:rPr lang="en-US" sz="1200" b="0" dirty="0"/>
              <a:t>(In Millions)</a:t>
            </a:r>
          </a:p>
        </c:rich>
      </c:tx>
      <c:layout/>
      <c:overlay val="0"/>
    </c:title>
    <c:autoTitleDeleted val="0"/>
    <c:plotArea>
      <c:layout/>
      <c:barChart>
        <c:barDir val="col"/>
        <c:grouping val="clustered"/>
        <c:varyColors val="0"/>
        <c:ser>
          <c:idx val="0"/>
          <c:order val="0"/>
          <c:tx>
            <c:strRef>
              <c:f>Sheet1!$D$12</c:f>
              <c:strCache>
                <c:ptCount val="1"/>
                <c:pt idx="0">
                  <c:v>Capital Cost </c:v>
                </c:pt>
              </c:strCache>
            </c:strRef>
          </c:tx>
          <c:invertIfNegative val="0"/>
          <c:dLbls>
            <c:numFmt formatCode="_(&quot;$&quot;* #,##0_);_(&quot;$&quot;* \(#,##0\);_(&quot;$&quot;* &quot;-&quot;_);_(@_)"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Sheet1!$E$9:$G$9</c:f>
              <c:strCache>
                <c:ptCount val="2"/>
                <c:pt idx="0">
                  <c:v>3 Mid-Sized</c:v>
                </c:pt>
                <c:pt idx="1">
                  <c:v>2 Large</c:v>
                </c:pt>
              </c:strCache>
            </c:strRef>
          </c:cat>
          <c:val>
            <c:numRef>
              <c:f>Sheet1!$E$12:$G$12</c:f>
              <c:numCache>
                <c:formatCode>"$"#,##0.00_);[Red]\("$"#,##0.00\)</c:formatCode>
                <c:ptCount val="3"/>
                <c:pt idx="0">
                  <c:v>450000000</c:v>
                </c:pt>
                <c:pt idx="1">
                  <c:v>390000000</c:v>
                </c:pt>
              </c:numCache>
            </c:numRef>
          </c:val>
          <c:extLst>
            <c:ext xmlns:c16="http://schemas.microsoft.com/office/drawing/2014/chart" uri="{C3380CC4-5D6E-409C-BE32-E72D297353CC}">
              <c16:uniqueId val="{00000000-3378-4B5C-AA3C-2D6F2AB1E249}"/>
            </c:ext>
          </c:extLst>
        </c:ser>
        <c:dLbls>
          <c:dLblPos val="outEnd"/>
          <c:showLegendKey val="0"/>
          <c:showVal val="1"/>
          <c:showCatName val="0"/>
          <c:showSerName val="0"/>
          <c:showPercent val="0"/>
          <c:showBubbleSize val="0"/>
        </c:dLbls>
        <c:gapWidth val="95"/>
        <c:axId val="451349248"/>
        <c:axId val="451354344"/>
      </c:barChart>
      <c:catAx>
        <c:axId val="451349248"/>
        <c:scaling>
          <c:orientation val="minMax"/>
        </c:scaling>
        <c:delete val="0"/>
        <c:axPos val="b"/>
        <c:numFmt formatCode="General" sourceLinked="0"/>
        <c:majorTickMark val="none"/>
        <c:minorTickMark val="none"/>
        <c:tickLblPos val="nextTo"/>
        <c:crossAx val="451354344"/>
        <c:crosses val="autoZero"/>
        <c:auto val="1"/>
        <c:lblAlgn val="ctr"/>
        <c:lblOffset val="100"/>
        <c:noMultiLvlLbl val="0"/>
      </c:catAx>
      <c:valAx>
        <c:axId val="451354344"/>
        <c:scaling>
          <c:orientation val="minMax"/>
          <c:min val="0"/>
        </c:scaling>
        <c:delete val="0"/>
        <c:axPos val="l"/>
        <c:numFmt formatCode="&quot;$&quot;#,##0_);[Red]\(&quot;$&quot;#,##0\)" sourceLinked="0"/>
        <c:majorTickMark val="none"/>
        <c:minorTickMark val="none"/>
        <c:tickLblPos val="nextTo"/>
        <c:crossAx val="451349248"/>
        <c:crosses val="autoZero"/>
        <c:crossBetween val="between"/>
        <c:dispUnits>
          <c:builtInUnit val="millions"/>
          <c:dispUnitsLbl>
            <c:layout/>
          </c:dispUnitsLbl>
        </c:dispUnits>
      </c:valAx>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Annual</a:t>
            </a:r>
            <a:r>
              <a:rPr lang="en-US" baseline="0" dirty="0"/>
              <a:t> </a:t>
            </a:r>
            <a:r>
              <a:rPr lang="en-US" dirty="0"/>
              <a:t>CO</a:t>
            </a:r>
            <a:r>
              <a:rPr lang="en-US" baseline="-25000" dirty="0"/>
              <a:t>2</a:t>
            </a:r>
            <a:r>
              <a:rPr lang="en-US" dirty="0"/>
              <a:t> Emissions</a:t>
            </a:r>
          </a:p>
          <a:p>
            <a:pPr>
              <a:defRPr sz="1600" b="1" i="0" u="none" strike="noStrike" kern="1200" baseline="0">
                <a:solidFill>
                  <a:schemeClr val="tx2"/>
                </a:solidFill>
                <a:latin typeface="+mn-lt"/>
                <a:ea typeface="+mn-ea"/>
                <a:cs typeface="+mn-cs"/>
              </a:defRPr>
            </a:pPr>
            <a:r>
              <a:rPr lang="en-US" sz="1100" dirty="0"/>
              <a:t> RCW 70.235.050 Reduction Requirements</a:t>
            </a:r>
          </a:p>
        </c:rich>
      </c:tx>
      <c:layout>
        <c:manualLayout>
          <c:xMode val="edge"/>
          <c:yMode val="edge"/>
          <c:x val="2.8574590278782893E-2"/>
          <c:y val="1.3468013468013467E-2"/>
        </c:manualLayout>
      </c:layout>
      <c:overlay val="0"/>
      <c:spPr>
        <a:noFill/>
        <a:ln>
          <a:noFill/>
        </a:ln>
        <a:effectLst/>
      </c:spPr>
    </c:title>
    <c:autoTitleDeleted val="0"/>
    <c:plotArea>
      <c:layout/>
      <c:barChart>
        <c:barDir val="col"/>
        <c:grouping val="clustered"/>
        <c:varyColors val="0"/>
        <c:ser>
          <c:idx val="0"/>
          <c:order val="3"/>
          <c:tx>
            <c:strRef>
              <c:f>Data!$B$12</c:f>
              <c:strCache>
                <c:ptCount val="1"/>
                <c:pt idx="0">
                  <c:v>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Data!$C$3:$Y$3</c:f>
              <c:numCache>
                <c:formatCode>General</c:formatCode>
                <c:ptCount val="2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numCache>
            </c:numRef>
          </c:cat>
          <c:val>
            <c:numRef>
              <c:f>Data!$C$12:$Y$12</c:f>
              <c:numCache>
                <c:formatCode>General</c:formatCode>
                <c:ptCount val="23"/>
                <c:pt idx="0">
                  <c:v>168060</c:v>
                </c:pt>
                <c:pt idx="1">
                  <c:v>168060</c:v>
                </c:pt>
                <c:pt idx="2">
                  <c:v>168060</c:v>
                </c:pt>
                <c:pt idx="3">
                  <c:v>151870</c:v>
                </c:pt>
                <c:pt idx="4">
                  <c:v>133590</c:v>
                </c:pt>
                <c:pt idx="5">
                  <c:v>108390</c:v>
                </c:pt>
                <c:pt idx="6">
                  <c:v>108390</c:v>
                </c:pt>
                <c:pt idx="7">
                  <c:v>108700</c:v>
                </c:pt>
                <c:pt idx="8">
                  <c:v>99560</c:v>
                </c:pt>
                <c:pt idx="9">
                  <c:v>93685.5</c:v>
                </c:pt>
                <c:pt idx="10">
                  <c:v>87751</c:v>
                </c:pt>
                <c:pt idx="11">
                  <c:v>81566.5</c:v>
                </c:pt>
                <c:pt idx="12">
                  <c:v>81566.5</c:v>
                </c:pt>
                <c:pt idx="13">
                  <c:v>85377.672161172159</c:v>
                </c:pt>
                <c:pt idx="14">
                  <c:v>75733.990842490835</c:v>
                </c:pt>
                <c:pt idx="15">
                  <c:v>61280.236263736268</c:v>
                </c:pt>
                <c:pt idx="16">
                  <c:v>46747.736263736268</c:v>
                </c:pt>
                <c:pt idx="17">
                  <c:v>42615.236263736268</c:v>
                </c:pt>
                <c:pt idx="18">
                  <c:v>36708.986263736268</c:v>
                </c:pt>
                <c:pt idx="19">
                  <c:v>25228.986263736264</c:v>
                </c:pt>
                <c:pt idx="20">
                  <c:v>25228.986263736264</c:v>
                </c:pt>
                <c:pt idx="21">
                  <c:v>25228.986263736264</c:v>
                </c:pt>
                <c:pt idx="22">
                  <c:v>25228.986263736264</c:v>
                </c:pt>
              </c:numCache>
            </c:numRef>
          </c:val>
          <c:extLst>
            <c:ext xmlns:c16="http://schemas.microsoft.com/office/drawing/2014/chart" uri="{C3380CC4-5D6E-409C-BE32-E72D297353CC}">
              <c16:uniqueId val="{00000000-7ED4-42AF-AE69-1631A46D7F05}"/>
            </c:ext>
          </c:extLst>
        </c:ser>
        <c:dLbls>
          <c:showLegendKey val="0"/>
          <c:showVal val="0"/>
          <c:showCatName val="0"/>
          <c:showSerName val="0"/>
          <c:showPercent val="0"/>
          <c:showBubbleSize val="0"/>
        </c:dLbls>
        <c:gapWidth val="100"/>
        <c:axId val="451355912"/>
        <c:axId val="451356304"/>
      </c:barChart>
      <c:lineChart>
        <c:grouping val="standard"/>
        <c:varyColors val="0"/>
        <c:ser>
          <c:idx val="3"/>
          <c:order val="0"/>
          <c:tx>
            <c:strRef>
              <c:f>Data!$B$17</c:f>
              <c:strCache>
                <c:ptCount val="1"/>
                <c:pt idx="0">
                  <c:v>57% Reduction</c:v>
                </c:pt>
              </c:strCache>
            </c:strRef>
          </c:tx>
          <c:spPr>
            <a:ln w="31750" cap="rnd">
              <a:solidFill>
                <a:schemeClr val="accent2">
                  <a:alpha val="75000"/>
                </a:schemeClr>
              </a:solidFill>
              <a:round/>
            </a:ln>
            <a:effectLst>
              <a:outerShdw blurRad="40000" dist="23000" dir="5400000" rotWithShape="0">
                <a:srgbClr val="000000">
                  <a:alpha val="35000"/>
                </a:srgbClr>
              </a:outerShdw>
            </a:effectLst>
          </c:spPr>
          <c:marker>
            <c:symbol val="none"/>
          </c:marker>
          <c:val>
            <c:numRef>
              <c:f>Data!$C$17:$Y$17</c:f>
              <c:numCache>
                <c:formatCode>General</c:formatCode>
                <c:ptCount val="23"/>
                <c:pt idx="0">
                  <c:v>75592.625000000015</c:v>
                </c:pt>
                <c:pt idx="1">
                  <c:v>75592.625000000015</c:v>
                </c:pt>
                <c:pt idx="2">
                  <c:v>75592.625000000015</c:v>
                </c:pt>
                <c:pt idx="3">
                  <c:v>75592.625000000015</c:v>
                </c:pt>
                <c:pt idx="4">
                  <c:v>75592.625000000015</c:v>
                </c:pt>
                <c:pt idx="5">
                  <c:v>75592.625000000015</c:v>
                </c:pt>
                <c:pt idx="6">
                  <c:v>75592.625000000015</c:v>
                </c:pt>
                <c:pt idx="7">
                  <c:v>75592.625000000015</c:v>
                </c:pt>
                <c:pt idx="8">
                  <c:v>75592.625000000015</c:v>
                </c:pt>
                <c:pt idx="9">
                  <c:v>75592.625000000015</c:v>
                </c:pt>
                <c:pt idx="10">
                  <c:v>75592.625000000015</c:v>
                </c:pt>
                <c:pt idx="11">
                  <c:v>75592.625000000015</c:v>
                </c:pt>
                <c:pt idx="12">
                  <c:v>75592.625000000015</c:v>
                </c:pt>
                <c:pt idx="13">
                  <c:v>75592.625000000015</c:v>
                </c:pt>
                <c:pt idx="14">
                  <c:v>75592.625000000015</c:v>
                </c:pt>
                <c:pt idx="15">
                  <c:v>75592.625000000015</c:v>
                </c:pt>
                <c:pt idx="16">
                  <c:v>75592.625000000015</c:v>
                </c:pt>
                <c:pt idx="17">
                  <c:v>75592.625000000015</c:v>
                </c:pt>
                <c:pt idx="18">
                  <c:v>75592.625000000015</c:v>
                </c:pt>
                <c:pt idx="19">
                  <c:v>75592.625000000015</c:v>
                </c:pt>
                <c:pt idx="20">
                  <c:v>75592.625000000015</c:v>
                </c:pt>
                <c:pt idx="21">
                  <c:v>75592.625000000015</c:v>
                </c:pt>
                <c:pt idx="22">
                  <c:v>75592.625000000015</c:v>
                </c:pt>
              </c:numCache>
            </c:numRef>
          </c:val>
          <c:smooth val="0"/>
          <c:extLst>
            <c:ext xmlns:c16="http://schemas.microsoft.com/office/drawing/2014/chart" uri="{C3380CC4-5D6E-409C-BE32-E72D297353CC}">
              <c16:uniqueId val="{00000001-7ED4-42AF-AE69-1631A46D7F05}"/>
            </c:ext>
          </c:extLst>
        </c:ser>
        <c:ser>
          <c:idx val="2"/>
          <c:order val="1"/>
          <c:tx>
            <c:strRef>
              <c:f>Data!$B$16</c:f>
              <c:strCache>
                <c:ptCount val="1"/>
                <c:pt idx="0">
                  <c:v>35% Reduction</c:v>
                </c:pt>
              </c:strCache>
            </c:strRef>
          </c:tx>
          <c:spPr>
            <a:ln w="31750" cap="rnd">
              <a:solidFill>
                <a:schemeClr val="accent6">
                  <a:alpha val="75000"/>
                </a:schemeClr>
              </a:solidFill>
              <a:round/>
            </a:ln>
            <a:effectLst>
              <a:outerShdw blurRad="40000" dist="23000" dir="5400000" rotWithShape="0">
                <a:srgbClr val="000000">
                  <a:alpha val="35000"/>
                </a:srgbClr>
              </a:outerShdw>
            </a:effectLst>
          </c:spPr>
          <c:marker>
            <c:symbol val="none"/>
          </c:marker>
          <c:val>
            <c:numRef>
              <c:f>Data!$C$16:$Y$16</c:f>
              <c:numCache>
                <c:formatCode>General</c:formatCode>
                <c:ptCount val="23"/>
                <c:pt idx="0">
                  <c:v>113833.60000000001</c:v>
                </c:pt>
                <c:pt idx="1">
                  <c:v>113833.60000000001</c:v>
                </c:pt>
                <c:pt idx="2">
                  <c:v>113833.60000000001</c:v>
                </c:pt>
                <c:pt idx="3">
                  <c:v>113833.60000000001</c:v>
                </c:pt>
                <c:pt idx="4">
                  <c:v>113833.60000000001</c:v>
                </c:pt>
                <c:pt idx="5">
                  <c:v>113833.60000000001</c:v>
                </c:pt>
                <c:pt idx="6">
                  <c:v>113833.60000000001</c:v>
                </c:pt>
                <c:pt idx="7">
                  <c:v>113833.60000000001</c:v>
                </c:pt>
                <c:pt idx="8">
                  <c:v>113833.60000000001</c:v>
                </c:pt>
                <c:pt idx="9">
                  <c:v>113833.60000000001</c:v>
                </c:pt>
                <c:pt idx="10">
                  <c:v>113833.60000000001</c:v>
                </c:pt>
                <c:pt idx="11">
                  <c:v>113833.60000000001</c:v>
                </c:pt>
                <c:pt idx="12">
                  <c:v>113833.60000000001</c:v>
                </c:pt>
                <c:pt idx="13">
                  <c:v>113833.60000000001</c:v>
                </c:pt>
                <c:pt idx="14">
                  <c:v>113833.60000000001</c:v>
                </c:pt>
                <c:pt idx="15">
                  <c:v>113833.60000000001</c:v>
                </c:pt>
                <c:pt idx="16">
                  <c:v>113833.60000000001</c:v>
                </c:pt>
                <c:pt idx="17">
                  <c:v>113833.60000000001</c:v>
                </c:pt>
                <c:pt idx="18">
                  <c:v>113833.60000000001</c:v>
                </c:pt>
                <c:pt idx="19">
                  <c:v>113833.60000000001</c:v>
                </c:pt>
                <c:pt idx="20">
                  <c:v>113833.60000000001</c:v>
                </c:pt>
                <c:pt idx="21">
                  <c:v>113833.60000000001</c:v>
                </c:pt>
                <c:pt idx="22">
                  <c:v>113833.60000000001</c:v>
                </c:pt>
              </c:numCache>
            </c:numRef>
          </c:val>
          <c:smooth val="0"/>
          <c:extLst>
            <c:ext xmlns:c16="http://schemas.microsoft.com/office/drawing/2014/chart" uri="{C3380CC4-5D6E-409C-BE32-E72D297353CC}">
              <c16:uniqueId val="{00000002-7ED4-42AF-AE69-1631A46D7F05}"/>
            </c:ext>
          </c:extLst>
        </c:ser>
        <c:ser>
          <c:idx val="1"/>
          <c:order val="2"/>
          <c:tx>
            <c:strRef>
              <c:f>Data!$B$15</c:f>
              <c:strCache>
                <c:ptCount val="1"/>
                <c:pt idx="0">
                  <c:v>15% Reduction</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val>
            <c:numRef>
              <c:f>Data!$C$15:$Y$15</c:f>
              <c:numCache>
                <c:formatCode>General</c:formatCode>
                <c:ptCount val="23"/>
                <c:pt idx="0">
                  <c:v>151185.25</c:v>
                </c:pt>
                <c:pt idx="1">
                  <c:v>151185.25</c:v>
                </c:pt>
                <c:pt idx="2">
                  <c:v>151185.25</c:v>
                </c:pt>
                <c:pt idx="3">
                  <c:v>151185.25</c:v>
                </c:pt>
                <c:pt idx="4">
                  <c:v>151185.25</c:v>
                </c:pt>
                <c:pt idx="5">
                  <c:v>151185.25</c:v>
                </c:pt>
                <c:pt idx="6">
                  <c:v>151185.25</c:v>
                </c:pt>
                <c:pt idx="7">
                  <c:v>151185.25</c:v>
                </c:pt>
                <c:pt idx="8">
                  <c:v>151185.25</c:v>
                </c:pt>
                <c:pt idx="9">
                  <c:v>151185.25</c:v>
                </c:pt>
                <c:pt idx="10">
                  <c:v>151185.25</c:v>
                </c:pt>
                <c:pt idx="11">
                  <c:v>151185.25</c:v>
                </c:pt>
                <c:pt idx="12">
                  <c:v>151185.25</c:v>
                </c:pt>
                <c:pt idx="13">
                  <c:v>151185.25</c:v>
                </c:pt>
                <c:pt idx="14">
                  <c:v>151185.25</c:v>
                </c:pt>
                <c:pt idx="15">
                  <c:v>151185.25</c:v>
                </c:pt>
                <c:pt idx="16">
                  <c:v>151185.25</c:v>
                </c:pt>
                <c:pt idx="17">
                  <c:v>151185.25</c:v>
                </c:pt>
                <c:pt idx="18">
                  <c:v>151185.25</c:v>
                </c:pt>
                <c:pt idx="19">
                  <c:v>151185.25</c:v>
                </c:pt>
                <c:pt idx="20">
                  <c:v>151185.25</c:v>
                </c:pt>
                <c:pt idx="21">
                  <c:v>151185.25</c:v>
                </c:pt>
                <c:pt idx="22">
                  <c:v>151185.25</c:v>
                </c:pt>
              </c:numCache>
            </c:numRef>
          </c:val>
          <c:smooth val="0"/>
          <c:extLst>
            <c:ext xmlns:c16="http://schemas.microsoft.com/office/drawing/2014/chart" uri="{C3380CC4-5D6E-409C-BE32-E72D297353CC}">
              <c16:uniqueId val="{00000003-7ED4-42AF-AE69-1631A46D7F05}"/>
            </c:ext>
          </c:extLst>
        </c:ser>
        <c:dLbls>
          <c:showLegendKey val="0"/>
          <c:showVal val="0"/>
          <c:showCatName val="0"/>
          <c:showSerName val="0"/>
          <c:showPercent val="0"/>
          <c:showBubbleSize val="0"/>
        </c:dLbls>
        <c:marker val="1"/>
        <c:smooth val="0"/>
        <c:axId val="451355912"/>
        <c:axId val="451356304"/>
      </c:lineChart>
      <c:catAx>
        <c:axId val="45135591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451356304"/>
        <c:crosses val="autoZero"/>
        <c:auto val="1"/>
        <c:lblAlgn val="ctr"/>
        <c:lblOffset val="100"/>
        <c:noMultiLvlLbl val="0"/>
      </c:catAx>
      <c:valAx>
        <c:axId val="45135630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CO2 Emissions (thousands</a:t>
                </a:r>
                <a:r>
                  <a:rPr lang="en-US" baseline="0" dirty="0"/>
                  <a:t> of </a:t>
                </a:r>
                <a:r>
                  <a:rPr lang="en-US" dirty="0"/>
                  <a:t>metric tons)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451355912"/>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45756302972362E-2"/>
          <c:y val="6.3716644794400715E-2"/>
          <c:w val="0.89836289222373811"/>
          <c:h val="0.58581884479205204"/>
        </c:manualLayout>
      </c:layout>
      <c:barChart>
        <c:barDir val="bar"/>
        <c:grouping val="stacked"/>
        <c:varyColors val="0"/>
        <c:ser>
          <c:idx val="0"/>
          <c:order val="0"/>
          <c:tx>
            <c:strRef>
              <c:f>ComparisonChart!$A$95</c:f>
              <c:strCache>
                <c:ptCount val="1"/>
                <c:pt idx="0">
                  <c:v>Vessel</c:v>
                </c:pt>
              </c:strCache>
            </c:strRef>
          </c:tx>
          <c:spPr>
            <a:solidFill>
              <a:srgbClr val="007B9A"/>
            </a:solidFill>
            <a:ln>
              <a:noFill/>
            </a:ln>
            <a:effectLst/>
          </c:spPr>
          <c:invertIfNegative val="0"/>
          <c:dLbls>
            <c:dLbl>
              <c:idx val="0"/>
              <c:layout/>
              <c:tx>
                <c:rich>
                  <a:bodyPr/>
                  <a:lstStyle/>
                  <a:p>
                    <a:r>
                      <a:rPr lang="en-US" sz="1400" b="0"/>
                      <a:t> $5,500 </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E88-45E7-AD2D-6B3E902D81DB}"/>
                </c:ext>
              </c:extLst>
            </c:dLbl>
            <c:spPr>
              <a:noFill/>
              <a:ln>
                <a:noFill/>
              </a:ln>
              <a:effectLst/>
            </c:spPr>
            <c:txPr>
              <a:bodyPr rot="0" vert="horz"/>
              <a:lstStyle/>
              <a:p>
                <a:pPr>
                  <a:defRPr sz="1400"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ComparisonChart!$B$95</c:f>
              <c:numCache>
                <c:formatCode>_("$"* #,##0_);_("$"* \(#,##0\);_("$"* "-"_);_(@_)</c:formatCode>
                <c:ptCount val="1"/>
                <c:pt idx="0">
                  <c:v>5532.0997798565713</c:v>
                </c:pt>
              </c:numCache>
            </c:numRef>
          </c:val>
          <c:extLst>
            <c:ext xmlns:c16="http://schemas.microsoft.com/office/drawing/2014/chart" uri="{C3380CC4-5D6E-409C-BE32-E72D297353CC}">
              <c16:uniqueId val="{00000000-8599-CA41-B4D9-E83A8B9F3F4C}"/>
            </c:ext>
          </c:extLst>
        </c:ser>
        <c:ser>
          <c:idx val="1"/>
          <c:order val="1"/>
          <c:tx>
            <c:strRef>
              <c:f>ComparisonChart!$A$96</c:f>
              <c:strCache>
                <c:ptCount val="1"/>
                <c:pt idx="0">
                  <c:v>Terminal</c:v>
                </c:pt>
              </c:strCache>
            </c:strRef>
          </c:tx>
          <c:spPr>
            <a:solidFill>
              <a:srgbClr val="00ACC8"/>
            </a:solidFill>
            <a:ln>
              <a:noFill/>
            </a:ln>
            <a:effectLst/>
          </c:spPr>
          <c:invertIfNegative val="0"/>
          <c:dLbls>
            <c:dLbl>
              <c:idx val="0"/>
              <c:layout/>
              <c:tx>
                <c:rich>
                  <a:bodyPr/>
                  <a:lstStyle/>
                  <a:p>
                    <a:r>
                      <a:rPr lang="en-US" sz="1400"/>
                      <a:t> $1,800 </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E88-45E7-AD2D-6B3E902D81DB}"/>
                </c:ext>
              </c:extLst>
            </c:dLbl>
            <c:spPr>
              <a:noFill/>
              <a:ln>
                <a:noFill/>
              </a:ln>
              <a:effectLst/>
            </c:spPr>
            <c:txPr>
              <a:bodyPr rot="0" vert="horz"/>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ComparisonChart!$B$96</c:f>
              <c:numCache>
                <c:formatCode>_("$"* #,##0_);_("$"* \(#,##0\);_("$"* "-"_);_(@_)</c:formatCode>
                <c:ptCount val="1"/>
                <c:pt idx="0">
                  <c:v>1839.8648384914334</c:v>
                </c:pt>
              </c:numCache>
            </c:numRef>
          </c:val>
          <c:extLst>
            <c:ext xmlns:c16="http://schemas.microsoft.com/office/drawing/2014/chart" uri="{C3380CC4-5D6E-409C-BE32-E72D297353CC}">
              <c16:uniqueId val="{00000001-8599-CA41-B4D9-E83A8B9F3F4C}"/>
            </c:ext>
          </c:extLst>
        </c:ser>
        <c:ser>
          <c:idx val="2"/>
          <c:order val="2"/>
          <c:tx>
            <c:strRef>
              <c:f>ComparisonChart!$A$97</c:f>
              <c:strCache>
                <c:ptCount val="1"/>
                <c:pt idx="0">
                  <c:v>IT</c:v>
                </c:pt>
              </c:strCache>
            </c:strRef>
          </c:tx>
          <c:spPr>
            <a:solidFill>
              <a:srgbClr val="95D600"/>
            </a:solidFill>
            <a:ln>
              <a:noFill/>
            </a:ln>
            <a:effectLst/>
          </c:spPr>
          <c:invertIfNegative val="0"/>
          <c:dLbls>
            <c:dLbl>
              <c:idx val="0"/>
              <c:layout>
                <c:manualLayout>
                  <c:x val="3.8199225920573704E-2"/>
                  <c:y val="5.660244833537244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599-CA41-B4D9-E83A8B9F3F4C}"/>
                </c:ext>
              </c:extLst>
            </c:dLbl>
            <c:spPr>
              <a:noFill/>
              <a:ln>
                <a:noFill/>
              </a:ln>
              <a:effectLst/>
            </c:spPr>
            <c:txPr>
              <a:bodyPr rot="0" vert="horz"/>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ComparisonChart!$B$97</c:f>
              <c:numCache>
                <c:formatCode>_("$"* #,##0_);_("$"* \(#,##0\);_("$"* "-"_);_(@_)</c:formatCode>
                <c:ptCount val="1"/>
                <c:pt idx="0">
                  <c:v>187.24871322213326</c:v>
                </c:pt>
              </c:numCache>
            </c:numRef>
          </c:val>
          <c:extLst>
            <c:ext xmlns:c16="http://schemas.microsoft.com/office/drawing/2014/chart" uri="{C3380CC4-5D6E-409C-BE32-E72D297353CC}">
              <c16:uniqueId val="{00000003-8599-CA41-B4D9-E83A8B9F3F4C}"/>
            </c:ext>
          </c:extLst>
        </c:ser>
        <c:dLbls>
          <c:dLblPos val="ctr"/>
          <c:showLegendKey val="0"/>
          <c:showVal val="1"/>
          <c:showCatName val="0"/>
          <c:showSerName val="0"/>
          <c:showPercent val="0"/>
          <c:showBubbleSize val="0"/>
        </c:dLbls>
        <c:gapWidth val="45"/>
        <c:overlap val="100"/>
        <c:axId val="357686296"/>
        <c:axId val="451104016"/>
      </c:barChart>
      <c:catAx>
        <c:axId val="357686296"/>
        <c:scaling>
          <c:orientation val="minMax"/>
        </c:scaling>
        <c:delete val="1"/>
        <c:axPos val="l"/>
        <c:numFmt formatCode="General" sourceLinked="1"/>
        <c:majorTickMark val="none"/>
        <c:minorTickMark val="none"/>
        <c:tickLblPos val="nextTo"/>
        <c:crossAx val="451104016"/>
        <c:crosses val="autoZero"/>
        <c:auto val="1"/>
        <c:lblAlgn val="ctr"/>
        <c:lblOffset val="100"/>
        <c:noMultiLvlLbl val="0"/>
      </c:catAx>
      <c:valAx>
        <c:axId val="451104016"/>
        <c:scaling>
          <c:orientation val="minMax"/>
        </c:scaling>
        <c:delete val="0"/>
        <c:axPos val="b"/>
        <c:numFmt formatCode="_(&quot;$&quot;* #,##0_);_(&quot;$&quot;* \(#,##0\);_(&quot;$&quot;* &quot;-&quot;_);_(@_)" sourceLinked="1"/>
        <c:majorTickMark val="none"/>
        <c:minorTickMark val="none"/>
        <c:tickLblPos val="nextTo"/>
        <c:spPr>
          <a:noFill/>
          <a:ln>
            <a:noFill/>
          </a:ln>
          <a:effectLst/>
        </c:spPr>
        <c:txPr>
          <a:bodyPr rot="-60000000" vert="horz"/>
          <a:lstStyle/>
          <a:p>
            <a:pPr>
              <a:defRPr/>
            </a:pPr>
            <a:endParaRPr lang="en-US"/>
          </a:p>
        </c:txPr>
        <c:crossAx val="357686296"/>
        <c:crosses val="autoZero"/>
        <c:crossBetween val="between"/>
      </c:valAx>
      <c:spPr>
        <a:noFill/>
        <a:ln>
          <a:noFill/>
        </a:ln>
        <a:effectLst/>
      </c:spPr>
    </c:plotArea>
    <c:legend>
      <c:legendPos val="b"/>
      <c:layout>
        <c:manualLayout>
          <c:xMode val="edge"/>
          <c:yMode val="edge"/>
          <c:x val="0.33148148148148149"/>
          <c:y val="0.82471107996317217"/>
          <c:w val="0.33703677665291837"/>
          <c:h val="0.14038490607522228"/>
        </c:manualLayout>
      </c:layout>
      <c:overlay val="0"/>
      <c:spPr>
        <a:noFill/>
        <a:ln>
          <a:noFill/>
        </a:ln>
        <a:effectLst/>
      </c:spPr>
      <c:txPr>
        <a:bodyPr rot="0" vert="horz"/>
        <a:lstStyle/>
        <a:p>
          <a:pPr>
            <a:defRPr sz="14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       </a:t>
            </a:r>
          </a:p>
        </c:rich>
      </c:tx>
      <c:layout/>
      <c:overlay val="0"/>
      <c:spPr>
        <a:noFill/>
        <a:ln>
          <a:noFill/>
        </a:ln>
        <a:effectLst/>
      </c:spPr>
    </c:title>
    <c:autoTitleDeleted val="0"/>
    <c:plotArea>
      <c:layout/>
      <c:lineChart>
        <c:grouping val="standard"/>
        <c:varyColors val="0"/>
        <c:ser>
          <c:idx val="0"/>
          <c:order val="0"/>
          <c:tx>
            <c:strRef>
              <c:f>'Sheet1 Chart'!$A$77</c:f>
              <c:strCache>
                <c:ptCount val="1"/>
                <c:pt idx="0">
                  <c:v>Labor</c:v>
                </c:pt>
              </c:strCache>
            </c:strRef>
          </c:tx>
          <c:spPr>
            <a:ln w="28575" cap="rnd">
              <a:solidFill>
                <a:srgbClr val="007B9A"/>
              </a:solidFill>
              <a:round/>
            </a:ln>
            <a:effectLst/>
          </c:spPr>
          <c:marker>
            <c:symbol val="circle"/>
            <c:size val="5"/>
            <c:spPr>
              <a:solidFill>
                <a:srgbClr val="007B9A"/>
              </a:solidFill>
              <a:ln w="9525">
                <a:solidFill>
                  <a:srgbClr val="007B9A"/>
                </a:solidFill>
              </a:ln>
              <a:effectLst/>
            </c:spPr>
          </c:marker>
          <c:cat>
            <c:strRef>
              <c:f>'Sheet1 Chart'!$B$76:$L$76</c:f>
              <c:strCache>
                <c:ptCount val="11"/>
                <c:pt idx="0">
                  <c:v>2017-19</c:v>
                </c:pt>
                <c:pt idx="1">
                  <c:v>2019-21</c:v>
                </c:pt>
                <c:pt idx="2">
                  <c:v>2021-23</c:v>
                </c:pt>
                <c:pt idx="3">
                  <c:v>2023-25</c:v>
                </c:pt>
                <c:pt idx="4">
                  <c:v>2025-27</c:v>
                </c:pt>
                <c:pt idx="5">
                  <c:v>2027-29</c:v>
                </c:pt>
                <c:pt idx="6">
                  <c:v>2029-31</c:v>
                </c:pt>
                <c:pt idx="7">
                  <c:v>2031-33</c:v>
                </c:pt>
                <c:pt idx="8">
                  <c:v>2033-35</c:v>
                </c:pt>
                <c:pt idx="9">
                  <c:v>2035-37</c:v>
                </c:pt>
                <c:pt idx="10">
                  <c:v>2037-39</c:v>
                </c:pt>
              </c:strCache>
            </c:strRef>
          </c:cat>
          <c:val>
            <c:numRef>
              <c:f>'Sheet1 Chart'!$B$77:$L$77</c:f>
              <c:numCache>
                <c:formatCode>#,##0</c:formatCode>
                <c:ptCount val="11"/>
                <c:pt idx="0" formatCode="_(&quot;$&quot;* #,##0_);_(&quot;$&quot;* \(#,##0\);_(&quot;$&quot;* &quot;-&quot;_);_(@_)">
                  <c:v>350050</c:v>
                </c:pt>
                <c:pt idx="1">
                  <c:v>363273</c:v>
                </c:pt>
                <c:pt idx="2">
                  <c:v>381785</c:v>
                </c:pt>
                <c:pt idx="3">
                  <c:v>407172</c:v>
                </c:pt>
                <c:pt idx="4">
                  <c:v>427752</c:v>
                </c:pt>
                <c:pt idx="5">
                  <c:v>469215</c:v>
                </c:pt>
                <c:pt idx="6">
                  <c:v>484476</c:v>
                </c:pt>
                <c:pt idx="7">
                  <c:v>512289</c:v>
                </c:pt>
                <c:pt idx="8">
                  <c:v>541835</c:v>
                </c:pt>
                <c:pt idx="9">
                  <c:v>565872</c:v>
                </c:pt>
                <c:pt idx="10" formatCode="_(&quot;$&quot;* #,##0_);_(&quot;$&quot;* \(#,##0\);_(&quot;$&quot;* &quot;-&quot;_);_(@_)">
                  <c:v>589914</c:v>
                </c:pt>
              </c:numCache>
            </c:numRef>
          </c:val>
          <c:smooth val="0"/>
          <c:extLst>
            <c:ext xmlns:c16="http://schemas.microsoft.com/office/drawing/2014/chart" uri="{C3380CC4-5D6E-409C-BE32-E72D297353CC}">
              <c16:uniqueId val="{00000000-245F-4F01-97D8-0218F2B39418}"/>
            </c:ext>
          </c:extLst>
        </c:ser>
        <c:ser>
          <c:idx val="1"/>
          <c:order val="1"/>
          <c:tx>
            <c:strRef>
              <c:f>'Sheet1 Chart'!$A$78</c:f>
              <c:strCache>
                <c:ptCount val="1"/>
                <c:pt idx="0">
                  <c:v>Energy/Fuel</c:v>
                </c:pt>
              </c:strCache>
            </c:strRef>
          </c:tx>
          <c:spPr>
            <a:ln w="28575" cap="rnd">
              <a:solidFill>
                <a:srgbClr val="00ACC8"/>
              </a:solidFill>
              <a:round/>
            </a:ln>
            <a:effectLst/>
          </c:spPr>
          <c:marker>
            <c:symbol val="circle"/>
            <c:size val="5"/>
            <c:spPr>
              <a:solidFill>
                <a:srgbClr val="00ACC8"/>
              </a:solidFill>
              <a:ln w="9525">
                <a:solidFill>
                  <a:srgbClr val="00ACC8"/>
                </a:solidFill>
              </a:ln>
              <a:effectLst/>
            </c:spPr>
          </c:marker>
          <c:cat>
            <c:strRef>
              <c:f>'Sheet1 Chart'!$B$76:$L$76</c:f>
              <c:strCache>
                <c:ptCount val="11"/>
                <c:pt idx="0">
                  <c:v>2017-19</c:v>
                </c:pt>
                <c:pt idx="1">
                  <c:v>2019-21</c:v>
                </c:pt>
                <c:pt idx="2">
                  <c:v>2021-23</c:v>
                </c:pt>
                <c:pt idx="3">
                  <c:v>2023-25</c:v>
                </c:pt>
                <c:pt idx="4">
                  <c:v>2025-27</c:v>
                </c:pt>
                <c:pt idx="5">
                  <c:v>2027-29</c:v>
                </c:pt>
                <c:pt idx="6">
                  <c:v>2029-31</c:v>
                </c:pt>
                <c:pt idx="7">
                  <c:v>2031-33</c:v>
                </c:pt>
                <c:pt idx="8">
                  <c:v>2033-35</c:v>
                </c:pt>
                <c:pt idx="9">
                  <c:v>2035-37</c:v>
                </c:pt>
                <c:pt idx="10">
                  <c:v>2037-39</c:v>
                </c:pt>
              </c:strCache>
            </c:strRef>
          </c:cat>
          <c:val>
            <c:numRef>
              <c:f>'Sheet1 Chart'!$B$78:$L$78</c:f>
              <c:numCache>
                <c:formatCode>#,##0</c:formatCode>
                <c:ptCount val="11"/>
                <c:pt idx="0" formatCode="_(&quot;$&quot;* #,##0_);_(&quot;$&quot;* \(#,##0\);_(&quot;$&quot;* &quot;-&quot;_);_(@_)">
                  <c:v>71004</c:v>
                </c:pt>
                <c:pt idx="1">
                  <c:v>62221</c:v>
                </c:pt>
                <c:pt idx="2">
                  <c:v>57046</c:v>
                </c:pt>
                <c:pt idx="3">
                  <c:v>57374</c:v>
                </c:pt>
                <c:pt idx="4">
                  <c:v>59265</c:v>
                </c:pt>
                <c:pt idx="5">
                  <c:v>62209</c:v>
                </c:pt>
                <c:pt idx="6">
                  <c:v>64007</c:v>
                </c:pt>
                <c:pt idx="7">
                  <c:v>62775</c:v>
                </c:pt>
                <c:pt idx="8">
                  <c:v>59003</c:v>
                </c:pt>
                <c:pt idx="9">
                  <c:v>58055</c:v>
                </c:pt>
                <c:pt idx="10" formatCode="_(&quot;$&quot;* #,##0_);_(&quot;$&quot;* \(#,##0\);_(&quot;$&quot;* &quot;-&quot;_);_(@_)">
                  <c:v>56925</c:v>
                </c:pt>
              </c:numCache>
            </c:numRef>
          </c:val>
          <c:smooth val="0"/>
          <c:extLst>
            <c:ext xmlns:c16="http://schemas.microsoft.com/office/drawing/2014/chart" uri="{C3380CC4-5D6E-409C-BE32-E72D297353CC}">
              <c16:uniqueId val="{00000001-245F-4F01-97D8-0218F2B39418}"/>
            </c:ext>
          </c:extLst>
        </c:ser>
        <c:ser>
          <c:idx val="2"/>
          <c:order val="2"/>
          <c:tx>
            <c:strRef>
              <c:f>'Sheet1 Chart'!$A$79</c:f>
              <c:strCache>
                <c:ptCount val="1"/>
                <c:pt idx="0">
                  <c:v>Other </c:v>
                </c:pt>
              </c:strCache>
            </c:strRef>
          </c:tx>
          <c:spPr>
            <a:ln w="28575" cap="rnd">
              <a:solidFill>
                <a:srgbClr val="FF6C00"/>
              </a:solidFill>
              <a:round/>
            </a:ln>
            <a:effectLst/>
          </c:spPr>
          <c:marker>
            <c:symbol val="circle"/>
            <c:size val="5"/>
            <c:spPr>
              <a:solidFill>
                <a:srgbClr val="FF6C00"/>
              </a:solidFill>
              <a:ln w="9525">
                <a:solidFill>
                  <a:srgbClr val="FF6C00"/>
                </a:solidFill>
              </a:ln>
              <a:effectLst/>
            </c:spPr>
          </c:marker>
          <c:cat>
            <c:strRef>
              <c:f>'Sheet1 Chart'!$B$76:$L$76</c:f>
              <c:strCache>
                <c:ptCount val="11"/>
                <c:pt idx="0">
                  <c:v>2017-19</c:v>
                </c:pt>
                <c:pt idx="1">
                  <c:v>2019-21</c:v>
                </c:pt>
                <c:pt idx="2">
                  <c:v>2021-23</c:v>
                </c:pt>
                <c:pt idx="3">
                  <c:v>2023-25</c:v>
                </c:pt>
                <c:pt idx="4">
                  <c:v>2025-27</c:v>
                </c:pt>
                <c:pt idx="5">
                  <c:v>2027-29</c:v>
                </c:pt>
                <c:pt idx="6">
                  <c:v>2029-31</c:v>
                </c:pt>
                <c:pt idx="7">
                  <c:v>2031-33</c:v>
                </c:pt>
                <c:pt idx="8">
                  <c:v>2033-35</c:v>
                </c:pt>
                <c:pt idx="9">
                  <c:v>2035-37</c:v>
                </c:pt>
                <c:pt idx="10">
                  <c:v>2037-39</c:v>
                </c:pt>
              </c:strCache>
            </c:strRef>
          </c:cat>
          <c:val>
            <c:numRef>
              <c:f>'Sheet1 Chart'!$B$79:$L$79</c:f>
              <c:numCache>
                <c:formatCode>#,##0</c:formatCode>
                <c:ptCount val="11"/>
                <c:pt idx="0" formatCode="_(&quot;$&quot;* #,##0_);_(&quot;$&quot;* \(#,##0\);_(&quot;$&quot;* &quot;-&quot;_);_(@_)">
                  <c:v>97764</c:v>
                </c:pt>
                <c:pt idx="1">
                  <c:v>102543</c:v>
                </c:pt>
                <c:pt idx="2">
                  <c:v>107426</c:v>
                </c:pt>
                <c:pt idx="3">
                  <c:v>113200</c:v>
                </c:pt>
                <c:pt idx="4">
                  <c:v>118696</c:v>
                </c:pt>
                <c:pt idx="5">
                  <c:v>124301</c:v>
                </c:pt>
                <c:pt idx="6">
                  <c:v>129781</c:v>
                </c:pt>
                <c:pt idx="7">
                  <c:v>135417</c:v>
                </c:pt>
                <c:pt idx="8">
                  <c:v>141221</c:v>
                </c:pt>
                <c:pt idx="9">
                  <c:v>147212</c:v>
                </c:pt>
                <c:pt idx="10" formatCode="_(&quot;$&quot;* #,##0_);_(&quot;$&quot;* \(#,##0\);_(&quot;$&quot;* &quot;-&quot;_);_(@_)">
                  <c:v>153370</c:v>
                </c:pt>
              </c:numCache>
            </c:numRef>
          </c:val>
          <c:smooth val="0"/>
          <c:extLst>
            <c:ext xmlns:c16="http://schemas.microsoft.com/office/drawing/2014/chart" uri="{C3380CC4-5D6E-409C-BE32-E72D297353CC}">
              <c16:uniqueId val="{00000002-245F-4F01-97D8-0218F2B39418}"/>
            </c:ext>
          </c:extLst>
        </c:ser>
        <c:dLbls>
          <c:showLegendKey val="0"/>
          <c:showVal val="0"/>
          <c:showCatName val="0"/>
          <c:showSerName val="0"/>
          <c:showPercent val="0"/>
          <c:showBubbleSize val="0"/>
        </c:dLbls>
        <c:marker val="1"/>
        <c:smooth val="0"/>
        <c:axId val="451103232"/>
        <c:axId val="451101664"/>
      </c:lineChart>
      <c:catAx>
        <c:axId val="451103232"/>
        <c:scaling>
          <c:orientation val="minMax"/>
        </c:scaling>
        <c:delete val="0"/>
        <c:axPos val="b"/>
        <c:title>
          <c:tx>
            <c:rich>
              <a:bodyPr/>
              <a:lstStyle/>
              <a:p>
                <a:pPr>
                  <a:defRPr b="0"/>
                </a:pPr>
                <a:r>
                  <a:rPr lang="en-US" b="0"/>
                  <a:t>Biennium (2019 through 2039)</a:t>
                </a:r>
              </a:p>
            </c:rich>
          </c:tx>
          <c:layout>
            <c:manualLayout>
              <c:xMode val="edge"/>
              <c:yMode val="edge"/>
              <c:x val="0.32360997371454697"/>
              <c:y val="0.94447791609533738"/>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451101664"/>
        <c:crosses val="autoZero"/>
        <c:auto val="1"/>
        <c:lblAlgn val="ctr"/>
        <c:lblOffset val="100"/>
        <c:noMultiLvlLbl val="0"/>
      </c:catAx>
      <c:valAx>
        <c:axId val="4511016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vert="horz"/>
          <a:lstStyle/>
          <a:p>
            <a:pPr>
              <a:defRPr/>
            </a:pPr>
            <a:endParaRPr lang="en-US"/>
          </a:p>
        </c:txPr>
        <c:crossAx val="451103232"/>
        <c:crosses val="autoZero"/>
        <c:crossBetween val="between"/>
        <c:dispUnits>
          <c:builtInUnit val="thousands"/>
        </c:dispUnits>
      </c:valAx>
      <c:spPr>
        <a:noFill/>
        <a:ln>
          <a:noFill/>
        </a:ln>
        <a:effectLst/>
      </c:spPr>
    </c:plotArea>
    <c:legend>
      <c:legendPos val="r"/>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4890243510612"/>
          <c:y val="5.6338028169014086E-2"/>
          <c:w val="0.85819570147653024"/>
          <c:h val="0.61503100204663919"/>
        </c:manualLayout>
      </c:layout>
      <c:lineChart>
        <c:grouping val="standard"/>
        <c:varyColors val="0"/>
        <c:ser>
          <c:idx val="0"/>
          <c:order val="0"/>
          <c:tx>
            <c:strRef>
              <c:f>'Sheet1 SImplePrintMillions'!$A$21</c:f>
              <c:strCache>
                <c:ptCount val="1"/>
                <c:pt idx="0">
                  <c:v>Operating Revenue Recovery</c:v>
                </c:pt>
              </c:strCache>
            </c:strRef>
          </c:tx>
          <c:spPr>
            <a:ln w="28575" cap="rnd">
              <a:solidFill>
                <a:srgbClr val="007B9A"/>
              </a:solidFill>
              <a:round/>
            </a:ln>
            <a:effectLst/>
          </c:spPr>
          <c:marker>
            <c:symbol val="none"/>
          </c:marker>
          <c:cat>
            <c:strRef>
              <c:f>'Sheet1 SImplePrintMillions'!$B$6:$L$6</c:f>
              <c:strCache>
                <c:ptCount val="11"/>
                <c:pt idx="0">
                  <c:v> 2017-19</c:v>
                </c:pt>
                <c:pt idx="1">
                  <c:v>2019-21</c:v>
                </c:pt>
                <c:pt idx="2">
                  <c:v>2021-23</c:v>
                </c:pt>
                <c:pt idx="3">
                  <c:v>2023-25</c:v>
                </c:pt>
                <c:pt idx="4">
                  <c:v>2025-27</c:v>
                </c:pt>
                <c:pt idx="5">
                  <c:v>2027-29</c:v>
                </c:pt>
                <c:pt idx="6">
                  <c:v>2029-31</c:v>
                </c:pt>
                <c:pt idx="7">
                  <c:v>2031-33</c:v>
                </c:pt>
                <c:pt idx="8">
                  <c:v>2033-35</c:v>
                </c:pt>
                <c:pt idx="9">
                  <c:v>2035-37</c:v>
                </c:pt>
                <c:pt idx="10">
                  <c:v>2037-39</c:v>
                </c:pt>
              </c:strCache>
            </c:strRef>
          </c:cat>
          <c:val>
            <c:numRef>
              <c:f>'Sheet1 SImplePrintMillions'!$B$21:$L$21</c:f>
              <c:numCache>
                <c:formatCode>0.0%</c:formatCode>
                <c:ptCount val="11"/>
                <c:pt idx="0">
                  <c:v>0.76159837168332634</c:v>
                </c:pt>
                <c:pt idx="1">
                  <c:v>0.79182410732205344</c:v>
                </c:pt>
                <c:pt idx="2">
                  <c:v>0.81503626063222401</c:v>
                </c:pt>
                <c:pt idx="3">
                  <c:v>0.81390850319320973</c:v>
                </c:pt>
                <c:pt idx="4">
                  <c:v>0.81709841034210728</c:v>
                </c:pt>
                <c:pt idx="5">
                  <c:v>0.79040280487669867</c:v>
                </c:pt>
                <c:pt idx="6">
                  <c:v>0.79826352159900071</c:v>
                </c:pt>
                <c:pt idx="7">
                  <c:v>0.79562929318697639</c:v>
                </c:pt>
                <c:pt idx="8">
                  <c:v>0.79500618059234385</c:v>
                </c:pt>
                <c:pt idx="9">
                  <c:v>0.79806225271924847</c:v>
                </c:pt>
                <c:pt idx="10">
                  <c:v>0.80195741326551984</c:v>
                </c:pt>
              </c:numCache>
            </c:numRef>
          </c:val>
          <c:smooth val="0"/>
          <c:extLst>
            <c:ext xmlns:c16="http://schemas.microsoft.com/office/drawing/2014/chart" uri="{C3380CC4-5D6E-409C-BE32-E72D297353CC}">
              <c16:uniqueId val="{00000000-2896-B141-A588-58940609BE5F}"/>
            </c:ext>
          </c:extLst>
        </c:ser>
        <c:dLbls>
          <c:showLegendKey val="0"/>
          <c:showVal val="0"/>
          <c:showCatName val="0"/>
          <c:showSerName val="0"/>
          <c:showPercent val="0"/>
          <c:showBubbleSize val="0"/>
        </c:dLbls>
        <c:smooth val="0"/>
        <c:axId val="451349640"/>
        <c:axId val="451350816"/>
      </c:lineChart>
      <c:catAx>
        <c:axId val="451349640"/>
        <c:scaling>
          <c:orientation val="minMax"/>
        </c:scaling>
        <c:delete val="0"/>
        <c:axPos val="b"/>
        <c:title>
          <c:tx>
            <c:rich>
              <a:bodyPr/>
              <a:lstStyle/>
              <a:p>
                <a:pPr algn="ctr" rtl="0">
                  <a:defRPr b="0"/>
                </a:pPr>
                <a:r>
                  <a:rPr lang="en-US" b="0"/>
                  <a:t>Biennium (2019 through 2039)</a:t>
                </a:r>
              </a:p>
              <a:p>
                <a:pPr algn="ctr" rtl="0">
                  <a:defRPr b="0"/>
                </a:pPr>
                <a:endParaRPr lang="en-US" b="0"/>
              </a:p>
            </c:rich>
          </c:tx>
          <c:layout>
            <c:manualLayout>
              <c:xMode val="edge"/>
              <c:yMode val="edge"/>
              <c:x val="0.36517484627711794"/>
              <c:y val="0.87115609908556568"/>
            </c:manualLayout>
          </c:layout>
          <c:overlay val="0"/>
        </c:title>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451350816"/>
        <c:crosses val="autoZero"/>
        <c:auto val="1"/>
        <c:lblAlgn val="ctr"/>
        <c:lblOffset val="100"/>
        <c:noMultiLvlLbl val="0"/>
      </c:catAx>
      <c:valAx>
        <c:axId val="4513508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451349640"/>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70882734485772E-2"/>
          <c:y val="7.2631231429514692E-2"/>
          <c:w val="0.65865085829788517"/>
          <c:h val="0.78065368108286559"/>
        </c:manualLayout>
      </c:layout>
      <c:barChart>
        <c:barDir val="bar"/>
        <c:grouping val="stacked"/>
        <c:varyColors val="0"/>
        <c:dLbls>
          <c:showLegendKey val="0"/>
          <c:showVal val="0"/>
          <c:showCatName val="0"/>
          <c:showSerName val="0"/>
          <c:showPercent val="0"/>
          <c:showBubbleSize val="0"/>
        </c:dLbls>
        <c:gapWidth val="97"/>
        <c:overlap val="100"/>
        <c:axId val="451352776"/>
        <c:axId val="451351600"/>
      </c:barChart>
      <c:catAx>
        <c:axId val="451352776"/>
        <c:scaling>
          <c:orientation val="minMax"/>
        </c:scaling>
        <c:delete val="1"/>
        <c:axPos val="l"/>
        <c:numFmt formatCode="General" sourceLinked="1"/>
        <c:majorTickMark val="none"/>
        <c:minorTickMark val="none"/>
        <c:tickLblPos val="nextTo"/>
        <c:crossAx val="451351600"/>
        <c:crosses val="autoZero"/>
        <c:auto val="1"/>
        <c:lblAlgn val="ctr"/>
        <c:lblOffset val="100"/>
        <c:noMultiLvlLbl val="0"/>
      </c:catAx>
      <c:valAx>
        <c:axId val="451351600"/>
        <c:scaling>
          <c:orientation val="minMax"/>
        </c:scaling>
        <c:delete val="0"/>
        <c:axPos val="b"/>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51352776"/>
        <c:crosses val="autoZero"/>
        <c:crossBetween val="between"/>
      </c:valAx>
      <c:spPr>
        <a:noFill/>
        <a:ln>
          <a:noFill/>
        </a:ln>
        <a:effectLst/>
      </c:spPr>
    </c:plotArea>
    <c:legend>
      <c:legendPos val="r"/>
      <c:layout/>
      <c:overlay val="0"/>
      <c:txPr>
        <a:bodyPr/>
        <a:lstStyle/>
        <a:p>
          <a:pPr>
            <a:defRPr sz="12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044061302682E-2"/>
          <c:y val="7.6084558973702629E-2"/>
          <c:w val="0.66232275922406247"/>
          <c:h val="0.81479670584444841"/>
        </c:manualLayout>
      </c:layout>
      <c:barChart>
        <c:barDir val="bar"/>
        <c:grouping val="stacked"/>
        <c:varyColors val="0"/>
        <c:dLbls>
          <c:dLblPos val="ctr"/>
          <c:showLegendKey val="0"/>
          <c:showVal val="1"/>
          <c:showCatName val="0"/>
          <c:showSerName val="0"/>
          <c:showPercent val="0"/>
          <c:showBubbleSize val="0"/>
        </c:dLbls>
        <c:gapWidth val="100"/>
        <c:overlap val="100"/>
        <c:axId val="451356696"/>
        <c:axId val="358343360"/>
      </c:barChart>
      <c:catAx>
        <c:axId val="451356696"/>
        <c:scaling>
          <c:orientation val="minMax"/>
        </c:scaling>
        <c:delete val="1"/>
        <c:axPos val="l"/>
        <c:numFmt formatCode="General" sourceLinked="1"/>
        <c:majorTickMark val="none"/>
        <c:minorTickMark val="none"/>
        <c:tickLblPos val="nextTo"/>
        <c:crossAx val="358343360"/>
        <c:crosses val="autoZero"/>
        <c:auto val="1"/>
        <c:lblAlgn val="ctr"/>
        <c:lblOffset val="100"/>
        <c:noMultiLvlLbl val="0"/>
      </c:catAx>
      <c:valAx>
        <c:axId val="358343360"/>
        <c:scaling>
          <c:orientation val="minMax"/>
        </c:scaling>
        <c:delete val="0"/>
        <c:axPos val="b"/>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513566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chartSpace>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0.17969</cdr:x>
      <cdr:y>0.19242</cdr:y>
    </cdr:from>
    <cdr:to>
      <cdr:x>0.41686</cdr:x>
      <cdr:y>0.23788</cdr:y>
    </cdr:to>
    <cdr:sp macro="" textlink="">
      <cdr:nvSpPr>
        <cdr:cNvPr id="2" name="TextBox 1">
          <a:extLst xmlns:a="http://schemas.openxmlformats.org/drawingml/2006/main">
            <a:ext uri="{FF2B5EF4-FFF2-40B4-BE49-F238E27FC236}">
              <a16:creationId xmlns:a16="http://schemas.microsoft.com/office/drawing/2014/main" id="{AE202D8A-8012-4FCC-B058-08C884A463C7}"/>
            </a:ext>
          </a:extLst>
        </cdr:cNvPr>
        <cdr:cNvSpPr txBox="1"/>
      </cdr:nvSpPr>
      <cdr:spPr>
        <a:xfrm xmlns:a="http://schemas.openxmlformats.org/drawingml/2006/main">
          <a:off x="1557040" y="1209957"/>
          <a:ext cx="2055130" cy="285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15% Reduction by 2020</a:t>
          </a:r>
        </a:p>
      </cdr:txBody>
    </cdr:sp>
  </cdr:relSizeAnchor>
  <cdr:relSizeAnchor xmlns:cdr="http://schemas.openxmlformats.org/drawingml/2006/chartDrawing">
    <cdr:from>
      <cdr:x>0.75895</cdr:x>
      <cdr:y>0.36544</cdr:y>
    </cdr:from>
    <cdr:to>
      <cdr:x>0.96263</cdr:x>
      <cdr:y>0.4109</cdr:y>
    </cdr:to>
    <cdr:sp macro="" textlink="">
      <cdr:nvSpPr>
        <cdr:cNvPr id="3" name="TextBox 1">
          <a:extLst xmlns:a="http://schemas.openxmlformats.org/drawingml/2006/main">
            <a:ext uri="{FF2B5EF4-FFF2-40B4-BE49-F238E27FC236}">
              <a16:creationId xmlns:a16="http://schemas.microsoft.com/office/drawing/2014/main" id="{378B58A3-015E-44B6-9E05-C0BC208FB3B9}"/>
            </a:ext>
          </a:extLst>
        </cdr:cNvPr>
        <cdr:cNvSpPr txBox="1"/>
      </cdr:nvSpPr>
      <cdr:spPr>
        <a:xfrm xmlns:a="http://schemas.openxmlformats.org/drawingml/2006/main">
          <a:off x="6570356" y="2067605"/>
          <a:ext cx="1763299" cy="2572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36% Reduction by 2035</a:t>
          </a:r>
        </a:p>
      </cdr:txBody>
    </cdr:sp>
  </cdr:relSizeAnchor>
  <cdr:relSizeAnchor xmlns:cdr="http://schemas.openxmlformats.org/drawingml/2006/chartDrawing">
    <cdr:from>
      <cdr:x>0.77168</cdr:x>
      <cdr:y>0.57091</cdr:y>
    </cdr:from>
    <cdr:to>
      <cdr:x>0.98692</cdr:x>
      <cdr:y>0.61637</cdr:y>
    </cdr:to>
    <cdr:sp macro="" textlink="">
      <cdr:nvSpPr>
        <cdr:cNvPr id="4" name="TextBox 1">
          <a:extLst xmlns:a="http://schemas.openxmlformats.org/drawingml/2006/main">
            <a:ext uri="{FF2B5EF4-FFF2-40B4-BE49-F238E27FC236}">
              <a16:creationId xmlns:a16="http://schemas.microsoft.com/office/drawing/2014/main" id="{378B58A3-015E-44B6-9E05-C0BC208FB3B9}"/>
            </a:ext>
          </a:extLst>
        </cdr:cNvPr>
        <cdr:cNvSpPr txBox="1"/>
      </cdr:nvSpPr>
      <cdr:spPr>
        <a:xfrm xmlns:a="http://schemas.openxmlformats.org/drawingml/2006/main">
          <a:off x="6680562" y="3230123"/>
          <a:ext cx="1863405" cy="2572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57.5% Reduction by 2050</a:t>
          </a:r>
        </a:p>
      </cdr:txBody>
    </cdr:sp>
  </cdr:relSizeAnchor>
  <cdr:relSizeAnchor xmlns:cdr="http://schemas.openxmlformats.org/drawingml/2006/chartDrawing">
    <cdr:from>
      <cdr:x>0.76436</cdr:x>
      <cdr:y>0.40534</cdr:y>
    </cdr:from>
    <cdr:to>
      <cdr:x>0.76504</cdr:x>
      <cdr:y>0.72186</cdr:y>
    </cdr:to>
    <cdr:cxnSp macro="">
      <cdr:nvCxnSpPr>
        <cdr:cNvPr id="11" name="Straight Connector 10">
          <a:extLst xmlns:a="http://schemas.openxmlformats.org/drawingml/2006/main">
            <a:ext uri="{FF2B5EF4-FFF2-40B4-BE49-F238E27FC236}">
              <a16:creationId xmlns:a16="http://schemas.microsoft.com/office/drawing/2014/main" id="{E0309E87-46D9-47FE-9E28-9E78FFF001F6}"/>
            </a:ext>
          </a:extLst>
        </cdr:cNvPr>
        <cdr:cNvCxnSpPr/>
      </cdr:nvCxnSpPr>
      <cdr:spPr>
        <a:xfrm xmlns:a="http://schemas.openxmlformats.org/drawingml/2006/main" flipH="1" flipV="1">
          <a:off x="6620925" y="2550810"/>
          <a:ext cx="5870" cy="1991882"/>
        </a:xfrm>
        <a:prstGeom xmlns:a="http://schemas.openxmlformats.org/drawingml/2006/main" prst="line">
          <a:avLst/>
        </a:prstGeom>
        <a:ln xmlns:a="http://schemas.openxmlformats.org/drawingml/2006/main" w="38100">
          <a:prstDash val="sysDash"/>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0.16929</cdr:x>
      <cdr:y>0.1697</cdr:y>
    </cdr:from>
    <cdr:to>
      <cdr:x>0.16929</cdr:x>
      <cdr:y>0.2306</cdr:y>
    </cdr:to>
    <cdr:cxnSp macro="">
      <cdr:nvCxnSpPr>
        <cdr:cNvPr id="14" name="Straight Connector 13">
          <a:extLst xmlns:a="http://schemas.openxmlformats.org/drawingml/2006/main">
            <a:ext uri="{FF2B5EF4-FFF2-40B4-BE49-F238E27FC236}">
              <a16:creationId xmlns:a16="http://schemas.microsoft.com/office/drawing/2014/main" id="{829B6C23-34A0-4E01-AF37-5E4574E3D147}"/>
            </a:ext>
          </a:extLst>
        </cdr:cNvPr>
        <cdr:cNvCxnSpPr/>
      </cdr:nvCxnSpPr>
      <cdr:spPr>
        <a:xfrm xmlns:a="http://schemas.openxmlformats.org/drawingml/2006/main" flipH="1" flipV="1">
          <a:off x="1465572" y="960120"/>
          <a:ext cx="1" cy="344581"/>
        </a:xfrm>
        <a:prstGeom xmlns:a="http://schemas.openxmlformats.org/drawingml/2006/main" prst="line">
          <a:avLst/>
        </a:prstGeom>
        <a:ln xmlns:a="http://schemas.openxmlformats.org/drawingml/2006/main" w="38100">
          <a:prstDash val="sys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735" cy="464503"/>
          </a:xfrm>
          <a:prstGeom prst="rect">
            <a:avLst/>
          </a:prstGeom>
        </p:spPr>
        <p:txBody>
          <a:bodyPr vert="horz" lIns="91267" tIns="45634" rIns="91267" bIns="45634" rtlCol="0"/>
          <a:lstStyle>
            <a:lvl1pPr algn="l">
              <a:defRPr sz="1200"/>
            </a:lvl1pPr>
          </a:lstStyle>
          <a:p>
            <a:endParaRPr lang="en-US" dirty="0"/>
          </a:p>
        </p:txBody>
      </p:sp>
      <p:sp>
        <p:nvSpPr>
          <p:cNvPr id="3" name="Date Placeholder 2"/>
          <p:cNvSpPr>
            <a:spLocks noGrp="1"/>
          </p:cNvSpPr>
          <p:nvPr>
            <p:ph type="dt" sz="quarter" idx="1"/>
          </p:nvPr>
        </p:nvSpPr>
        <p:spPr>
          <a:xfrm>
            <a:off x="3971081" y="2"/>
            <a:ext cx="3037735" cy="464503"/>
          </a:xfrm>
          <a:prstGeom prst="rect">
            <a:avLst/>
          </a:prstGeom>
        </p:spPr>
        <p:txBody>
          <a:bodyPr vert="horz" lIns="91267" tIns="45634" rIns="91267" bIns="45634" rtlCol="0"/>
          <a:lstStyle>
            <a:lvl1pPr algn="r">
              <a:defRPr sz="1200"/>
            </a:lvl1pPr>
          </a:lstStyle>
          <a:p>
            <a:fld id="{71B0DE8C-47F1-E541-B4DD-C4EB8DF58A07}" type="datetimeFigureOut">
              <a:rPr lang="en-US" smtClean="0"/>
              <a:t>9/21/2018</a:t>
            </a:fld>
            <a:endParaRPr lang="en-US" dirty="0"/>
          </a:p>
        </p:txBody>
      </p:sp>
      <p:sp>
        <p:nvSpPr>
          <p:cNvPr id="4" name="Footer Placeholder 3"/>
          <p:cNvSpPr>
            <a:spLocks noGrp="1"/>
          </p:cNvSpPr>
          <p:nvPr>
            <p:ph type="ftr" sz="quarter" idx="2"/>
          </p:nvPr>
        </p:nvSpPr>
        <p:spPr>
          <a:xfrm>
            <a:off x="2" y="8830314"/>
            <a:ext cx="3037735" cy="464503"/>
          </a:xfrm>
          <a:prstGeom prst="rect">
            <a:avLst/>
          </a:prstGeom>
        </p:spPr>
        <p:txBody>
          <a:bodyPr vert="horz" lIns="91267" tIns="45634" rIns="91267" bIns="456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4"/>
            <a:ext cx="3037735" cy="464503"/>
          </a:xfrm>
          <a:prstGeom prst="rect">
            <a:avLst/>
          </a:prstGeom>
        </p:spPr>
        <p:txBody>
          <a:bodyPr vert="horz" lIns="91267" tIns="45634" rIns="91267" bIns="45634" rtlCol="0" anchor="b"/>
          <a:lstStyle>
            <a:lvl1pPr algn="r">
              <a:defRPr sz="1200"/>
            </a:lvl1pPr>
          </a:lstStyle>
          <a:p>
            <a:fld id="{9608A881-B894-ED44-9108-D3317422893F}" type="slidenum">
              <a:rPr lang="en-US" smtClean="0"/>
              <a:t>‹#›</a:t>
            </a:fld>
            <a:endParaRPr lang="en-US" dirty="0"/>
          </a:p>
        </p:txBody>
      </p:sp>
    </p:spTree>
    <p:extLst>
      <p:ext uri="{BB962C8B-B14F-4D97-AF65-F5344CB8AC3E}">
        <p14:creationId xmlns:p14="http://schemas.microsoft.com/office/powerpoint/2010/main" val="895526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47" tIns="46573" rIns="93147" bIns="46573" numCol="1" anchor="t" anchorCtr="0" compatLnSpc="1">
            <a:prstTxWarp prst="textNoShape">
              <a:avLst/>
            </a:prstTxWarp>
          </a:bodyPr>
          <a:lstStyle>
            <a:lvl1pPr>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47" tIns="46573" rIns="93147" bIns="46573" numCol="1" anchor="t" anchorCtr="0" compatLnSpc="1">
            <a:prstTxWarp prst="textNoShape">
              <a:avLst/>
            </a:prstTxWarp>
          </a:bodyPr>
          <a:lstStyle>
            <a:lvl1pPr algn="r">
              <a:defRPr sz="12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47" tIns="46573" rIns="93147"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47" tIns="46573" rIns="93147" bIns="46573" numCol="1" anchor="b" anchorCtr="0" compatLnSpc="1">
            <a:prstTxWarp prst="textNoShape">
              <a:avLst/>
            </a:prstTxWarp>
          </a:bodyPr>
          <a:lstStyle>
            <a:lvl1pPr>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47" tIns="46573" rIns="93147" bIns="46573" numCol="1" anchor="b" anchorCtr="0" compatLnSpc="1">
            <a:prstTxWarp prst="textNoShape">
              <a:avLst/>
            </a:prstTxWarp>
          </a:bodyPr>
          <a:lstStyle>
            <a:lvl1pPr algn="r">
              <a:defRPr sz="1200">
                <a:latin typeface="Arial" charset="0"/>
              </a:defRPr>
            </a:lvl1pPr>
          </a:lstStyle>
          <a:p>
            <a:pPr>
              <a:defRPr/>
            </a:pPr>
            <a:fld id="{DBCDC475-BD9A-4C4C-9E91-34CA21719164}" type="slidenum">
              <a:rPr lang="en-US"/>
              <a:pPr>
                <a:defRPr/>
              </a:pPr>
              <a:t>‹#›</a:t>
            </a:fld>
            <a:endParaRPr lang="en-US" dirty="0"/>
          </a:p>
        </p:txBody>
      </p:sp>
    </p:spTree>
    <p:extLst>
      <p:ext uri="{BB962C8B-B14F-4D97-AF65-F5344CB8AC3E}">
        <p14:creationId xmlns:p14="http://schemas.microsoft.com/office/powerpoint/2010/main" val="13617049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a:t>
            </a:fld>
            <a:endParaRPr lang="en-US" dirty="0"/>
          </a:p>
        </p:txBody>
      </p:sp>
    </p:spTree>
    <p:extLst>
      <p:ext uri="{BB962C8B-B14F-4D97-AF65-F5344CB8AC3E}">
        <p14:creationId xmlns:p14="http://schemas.microsoft.com/office/powerpoint/2010/main" val="192127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solidFill>
                  <a:srgbClr val="FF0000"/>
                </a:solidFill>
              </a:rPr>
              <a:t>Plan 12 weeks to maintain vessels instead of the current 8 weeks.</a:t>
            </a:r>
          </a:p>
          <a:p>
            <a:pPr defTabSz="881390">
              <a:defRPr/>
            </a:pPr>
            <a:endParaRPr lang="en-US" dirty="0"/>
          </a:p>
          <a:p>
            <a:pPr defTabSz="881390">
              <a:defRPr/>
            </a:pPr>
            <a:r>
              <a:rPr lang="en-US" dirty="0"/>
              <a:t>Conflict of priorities and resources: trip reliability vs out of service time and </a:t>
            </a:r>
          </a:p>
          <a:p>
            <a:pPr defTabSz="881390">
              <a:defRPr/>
            </a:pPr>
            <a:r>
              <a:rPr lang="en-US" dirty="0"/>
              <a:t>This is an increase from 8 weeks currently, which is not able to be utilized due to priority of service.</a:t>
            </a:r>
          </a:p>
          <a:p>
            <a:pPr defTabSz="881390">
              <a:defRPr/>
            </a:pPr>
            <a:endParaRPr lang="en-US" dirty="0"/>
          </a:p>
          <a:p>
            <a:pPr defTabSz="881390">
              <a:defRPr/>
            </a:pPr>
            <a:r>
              <a:rPr lang="en-US" dirty="0"/>
              <a:t>Cost efficiencies through: similar vessel platform, electrification, workforce efficiencies (crew size and training)</a:t>
            </a:r>
          </a:p>
          <a:p>
            <a:pPr defTabSz="881390">
              <a:defRPr/>
            </a:pPr>
            <a:endParaRPr lang="en-US" dirty="0"/>
          </a:p>
          <a:p>
            <a:pPr defTabSz="881390">
              <a:defRPr/>
            </a:pPr>
            <a:r>
              <a:rPr lang="en-US" dirty="0"/>
              <a:t>Add performance measure regarding vessel reliability.</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10</a:t>
            </a:fld>
            <a:endParaRPr lang="en-US" dirty="0"/>
          </a:p>
        </p:txBody>
      </p:sp>
    </p:spTree>
    <p:extLst>
      <p:ext uri="{BB962C8B-B14F-4D97-AF65-F5344CB8AC3E}">
        <p14:creationId xmlns:p14="http://schemas.microsoft.com/office/powerpoint/2010/main" val="145931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p>
          <a:p>
            <a:r>
              <a:rPr lang="en-US" dirty="0"/>
              <a:t>Aging terminals and infrastructure </a:t>
            </a:r>
          </a:p>
          <a:p>
            <a:r>
              <a:rPr lang="en-US" dirty="0"/>
              <a:t>Not built to withstand earthquakes</a:t>
            </a:r>
          </a:p>
          <a:p>
            <a:r>
              <a:rPr lang="en-US" dirty="0"/>
              <a:t>Increased congestion and ridership growth</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11</a:t>
            </a:fld>
            <a:endParaRPr lang="en-US" dirty="0"/>
          </a:p>
        </p:txBody>
      </p:sp>
    </p:spTree>
    <p:extLst>
      <p:ext uri="{BB962C8B-B14F-4D97-AF65-F5344CB8AC3E}">
        <p14:creationId xmlns:p14="http://schemas.microsoft.com/office/powerpoint/2010/main" val="156404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Background:</a:t>
            </a:r>
          </a:p>
          <a:p>
            <a:pPr marL="716130" lvl="1" indent="-275434">
              <a:buFont typeface="Arial" panose="020B0604020202020204" pitchFamily="34" charset="0"/>
              <a:buChar char="•"/>
            </a:pPr>
            <a:r>
              <a:rPr lang="en-US" sz="1600" dirty="0"/>
              <a:t>Aging workforce: 30 percent of workforce eligible to retire within five years</a:t>
            </a:r>
          </a:p>
          <a:p>
            <a:pPr marL="716130" lvl="1" indent="-275434">
              <a:buFont typeface="Arial" panose="020B0604020202020204" pitchFamily="34" charset="0"/>
              <a:buChar char="•"/>
            </a:pPr>
            <a:r>
              <a:rPr lang="en-US" sz="1600" dirty="0"/>
              <a:t>Specialized positions require high level skill and licensing</a:t>
            </a:r>
          </a:p>
          <a:p>
            <a:pPr marL="716130" lvl="1" indent="-275434">
              <a:buFont typeface="Arial" panose="020B0604020202020204" pitchFamily="34" charset="0"/>
              <a:buChar char="•"/>
            </a:pPr>
            <a:r>
              <a:rPr lang="en-US" sz="1600" dirty="0"/>
              <a:t>Economic boom contributes to wage pressure and high turnover </a:t>
            </a:r>
          </a:p>
          <a:p>
            <a:pPr marL="716130" lvl="1" indent="-275434">
              <a:buFont typeface="Arial" panose="020B0604020202020204" pitchFamily="34" charset="0"/>
              <a:buChar char="•"/>
            </a:pPr>
            <a:r>
              <a:rPr lang="en-US" sz="1600" dirty="0"/>
              <a:t>Lack of available trained staff costs WSF, increases overtime</a:t>
            </a:r>
          </a:p>
          <a:p>
            <a:pPr marL="605956" lvl="1" indent="-165261">
              <a:buFont typeface="Arial" panose="020B0604020202020204" pitchFamily="34" charset="0"/>
              <a:buChar char="•"/>
            </a:pPr>
            <a:r>
              <a:rPr lang="en-US" dirty="0"/>
              <a:t>Earning a master’s license requires years of training, testing and preparation including sixteen roundtrips on each of WSF’s ten routes and successfully drawing pilotage maps during testing.  Most of the required work must be accomplished on an employee’s own time. </a:t>
            </a:r>
          </a:p>
          <a:p>
            <a:pPr marL="605956" lvl="1" indent="-165261">
              <a:buFont typeface="Arial" panose="020B0604020202020204" pitchFamily="34" charset="0"/>
              <a:buChar char="•"/>
            </a:pPr>
            <a:r>
              <a:rPr lang="en-US" dirty="0"/>
              <a:t>Nearly ten years ago WSF eliminated their mate training program.  Before the program was eliminated on average seven employees a year were receiving mate’s licenses. In the six years after the program was eliminated only sixteen new mates, or on average less than three per year were qualified contributing to the current mate shortage.  The MMP estimates WSF should be qualifying twelve new mates a year to meet current and projected needs. </a:t>
            </a:r>
          </a:p>
          <a:p>
            <a:pPr marL="605956" lvl="1" indent="-165261">
              <a:buFont typeface="Arial" panose="020B0604020202020204" pitchFamily="34" charset="0"/>
              <a:buChar char="•"/>
            </a:pPr>
            <a:r>
              <a:rPr lang="en-US" dirty="0"/>
              <a:t>Going into the summer season this year (2018) there are four existing open mate positions.  This means those mate shifts will be filled on overtime and additional dispatch time will be incurred to cover the unfilled positions. Compounding the shortage is the announced retirement of two masters, creating two new mate openings through promotion; WSF will operate down six mate positions this summer. </a:t>
            </a:r>
          </a:p>
          <a:p>
            <a:pPr marL="330521" indent="-330521">
              <a:lnSpc>
                <a:spcPct val="150000"/>
              </a:lnSpc>
              <a:buFont typeface="Arial" panose="020B0604020202020204" pitchFamily="34" charset="0"/>
              <a:buChar char="•"/>
            </a:pPr>
            <a:r>
              <a:rPr lang="en-US" sz="1900" dirty="0"/>
              <a:t>70% vessel start up in Kitsap County</a:t>
            </a:r>
          </a:p>
          <a:p>
            <a:pPr marL="330521" indent="-330521">
              <a:lnSpc>
                <a:spcPct val="150000"/>
              </a:lnSpc>
              <a:buFont typeface="Arial" panose="020B0604020202020204" pitchFamily="34" charset="0"/>
              <a:buChar char="•"/>
            </a:pPr>
            <a:r>
              <a:rPr lang="en-US" sz="1900" dirty="0"/>
              <a:t>More and more hires coming out of King County </a:t>
            </a:r>
          </a:p>
          <a:p>
            <a:pPr>
              <a:lnSpc>
                <a:spcPct val="150000"/>
              </a:lnSpc>
            </a:pPr>
            <a:endParaRPr lang="en-US" sz="1900" dirty="0"/>
          </a:p>
          <a:p>
            <a:r>
              <a:rPr lang="en-US" sz="1600" dirty="0"/>
              <a:t>Development of WSF Workforce Development </a:t>
            </a:r>
            <a:r>
              <a:rPr lang="en-US" sz="1600" i="1" dirty="0"/>
              <a:t>Supplemental Plan</a:t>
            </a:r>
          </a:p>
          <a:p>
            <a:pPr lvl="1"/>
            <a:r>
              <a:rPr lang="en-US" sz="1600" dirty="0"/>
              <a:t>Establish  and invest in recruitment, training, and mentor programs for all positions</a:t>
            </a:r>
          </a:p>
          <a:p>
            <a:pPr lvl="1"/>
            <a:r>
              <a:rPr lang="en-US" sz="1600" dirty="0"/>
              <a:t>Develop strategies to encourage qualified, experienced workers to stay in the workforce while attracting and retaining younger workforce</a:t>
            </a:r>
          </a:p>
          <a:p>
            <a:pPr lvl="1"/>
            <a:r>
              <a:rPr lang="en-US" sz="1600" dirty="0"/>
              <a:t>Update salary survey data regularly for wage adjustments to reflect market conditions</a:t>
            </a:r>
          </a:p>
          <a:p>
            <a:pPr>
              <a:lnSpc>
                <a:spcPct val="150000"/>
              </a:lnSpc>
            </a:pPr>
            <a:endParaRPr lang="en-US" sz="1900" dirty="0"/>
          </a:p>
          <a:p>
            <a:pPr marL="605956" lvl="1" indent="-165261">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12</a:t>
            </a:fld>
            <a:endParaRPr lang="en-US" dirty="0"/>
          </a:p>
        </p:txBody>
      </p:sp>
    </p:spTree>
    <p:extLst>
      <p:ext uri="{BB962C8B-B14F-4D97-AF65-F5344CB8AC3E}">
        <p14:creationId xmlns:p14="http://schemas.microsoft.com/office/powerpoint/2010/main" val="211637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Ray </a:t>
            </a:r>
          </a:p>
          <a:p>
            <a:endParaRPr lang="en-US" sz="1700" b="1" dirty="0"/>
          </a:p>
          <a:p>
            <a:r>
              <a:rPr lang="en-US" sz="1700" b="1" dirty="0"/>
              <a:t>Background </a:t>
            </a:r>
          </a:p>
          <a:p>
            <a:pPr marL="667163" lvl="1" indent="-281555">
              <a:buFont typeface="Arial" panose="020B0604020202020204" pitchFamily="34" charset="0"/>
              <a:buChar char="•"/>
            </a:pPr>
            <a:r>
              <a:rPr lang="en-US" sz="1700" dirty="0"/>
              <a:t>WSF relies on manual processes; need for integrated systems and better data management</a:t>
            </a:r>
          </a:p>
          <a:p>
            <a:pPr marL="667163" lvl="1" indent="-281555">
              <a:buFont typeface="Arial" panose="020B0604020202020204" pitchFamily="34" charset="0"/>
              <a:buChar char="•"/>
            </a:pPr>
            <a:r>
              <a:rPr lang="en-US" sz="1700" dirty="0"/>
              <a:t>We need accurate and reliable passenger counting; customer information incomplete</a:t>
            </a:r>
          </a:p>
          <a:p>
            <a:pPr marL="667163" lvl="1" indent="-281555">
              <a:buFont typeface="Arial" panose="020B0604020202020204" pitchFamily="34" charset="0"/>
              <a:buChar char="•"/>
            </a:pPr>
            <a:r>
              <a:rPr lang="en-US" sz="1700" dirty="0"/>
              <a:t>Communications infrastructure and electronic fare system needs updating</a:t>
            </a:r>
            <a:endParaRPr lang="en-US" sz="1700" b="1" dirty="0"/>
          </a:p>
          <a:p>
            <a:r>
              <a:rPr lang="en-US" sz="1600" dirty="0"/>
              <a:t>Provide the information that customers need for a reliable trip </a:t>
            </a:r>
          </a:p>
          <a:p>
            <a:pPr lvl="1"/>
            <a:r>
              <a:rPr lang="en-US" sz="1600" dirty="0"/>
              <a:t>Evolution of ticketing and reservation system</a:t>
            </a:r>
          </a:p>
          <a:p>
            <a:pPr lvl="1"/>
            <a:r>
              <a:rPr lang="en-US" sz="1600" dirty="0"/>
              <a:t>Customer alerts and notification system</a:t>
            </a:r>
          </a:p>
          <a:p>
            <a:pPr lvl="1"/>
            <a:r>
              <a:rPr lang="en-US" sz="1600" dirty="0"/>
              <a:t>Accurate terminal conditions and wait times</a:t>
            </a:r>
          </a:p>
          <a:p>
            <a:pPr lvl="1"/>
            <a:r>
              <a:rPr lang="en-US" sz="1600" dirty="0"/>
              <a:t>Terminal wayfinding and real-time information </a:t>
            </a:r>
          </a:p>
          <a:p>
            <a:pPr lvl="1"/>
            <a:r>
              <a:rPr lang="en-US" sz="1600" dirty="0"/>
              <a:t>Real-time parking information</a:t>
            </a:r>
          </a:p>
          <a:p>
            <a:r>
              <a:rPr lang="en-US" sz="1600" dirty="0"/>
              <a:t>Improve on-time performance through 2040 investment strategies</a:t>
            </a:r>
          </a:p>
          <a:p>
            <a:pPr lvl="1"/>
            <a:r>
              <a:rPr lang="en-US" sz="1600" dirty="0"/>
              <a:t>Terminal improvements to improve processing and wait times</a:t>
            </a:r>
          </a:p>
          <a:p>
            <a:pPr lvl="1"/>
            <a:r>
              <a:rPr lang="en-US" sz="1600" dirty="0"/>
              <a:t>Increased service and maintenance relief vessels</a:t>
            </a:r>
          </a:p>
          <a:p>
            <a:pPr lvl="1"/>
            <a:r>
              <a:rPr lang="en-US" sz="1600" dirty="0"/>
              <a:t>Back office software upgrades</a:t>
            </a:r>
          </a:p>
          <a:p>
            <a:endParaRPr lang="en-US" dirty="0"/>
          </a:p>
          <a:p>
            <a:endParaRPr lang="en-US" dirty="0"/>
          </a:p>
        </p:txBody>
      </p:sp>
      <p:sp>
        <p:nvSpPr>
          <p:cNvPr id="4" name="Slide Number Placeholder 3"/>
          <p:cNvSpPr>
            <a:spLocks noGrp="1"/>
          </p:cNvSpPr>
          <p:nvPr>
            <p:ph type="sldNum" sz="quarter" idx="10"/>
          </p:nvPr>
        </p:nvSpPr>
        <p:spPr/>
        <p:txBody>
          <a:bodyPr/>
          <a:lstStyle/>
          <a:p>
            <a:pPr defTabSz="881390">
              <a:defRPr/>
            </a:pPr>
            <a:fld id="{DBCDC475-BD9A-4C4C-9E91-34CA21719164}" type="slidenum">
              <a:rPr lang="en-US">
                <a:solidFill>
                  <a:prstClr val="black"/>
                </a:solidFill>
              </a:rPr>
              <a:pPr defTabSz="881390">
                <a:defRPr/>
              </a:pPr>
              <a:t>13</a:t>
            </a:fld>
            <a:endParaRPr lang="en-US" dirty="0">
              <a:solidFill>
                <a:prstClr val="black"/>
              </a:solidFill>
            </a:endParaRPr>
          </a:p>
        </p:txBody>
      </p:sp>
    </p:spTree>
    <p:extLst>
      <p:ext uri="{BB962C8B-B14F-4D97-AF65-F5344CB8AC3E}">
        <p14:creationId xmlns:p14="http://schemas.microsoft.com/office/powerpoint/2010/main" val="221437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Background:</a:t>
            </a:r>
          </a:p>
          <a:p>
            <a:pPr lvl="1"/>
            <a:r>
              <a:rPr lang="en-US" sz="1700" dirty="0"/>
              <a:t>Ferry ridership is expected to increase 30 percent by 2040</a:t>
            </a:r>
          </a:p>
          <a:p>
            <a:pPr lvl="1"/>
            <a:r>
              <a:rPr lang="en-US" sz="1700" dirty="0"/>
              <a:t>Vessel replacement and terminal projects present an opportunity for a more efficient operation and increase in system capacity.</a:t>
            </a:r>
          </a:p>
          <a:p>
            <a:pPr lvl="1"/>
            <a:r>
              <a:rPr lang="en-US" sz="1700" dirty="0"/>
              <a:t> WSF has limited financial resources to increase capacity </a:t>
            </a:r>
          </a:p>
          <a:p>
            <a:pPr lvl="1"/>
            <a:endParaRPr lang="en-US" sz="1700" dirty="0"/>
          </a:p>
          <a:p>
            <a:r>
              <a:rPr lang="en-US" sz="1600" dirty="0"/>
              <a:t>Revise level of service standards to prioritize non-motorized passengers and inform future demand management.</a:t>
            </a:r>
          </a:p>
          <a:p>
            <a:pPr lvl="1"/>
            <a:r>
              <a:rPr lang="en-US" sz="1600" dirty="0">
                <a:solidFill>
                  <a:schemeClr val="tx1">
                    <a:lumMod val="65000"/>
                    <a:lumOff val="35000"/>
                  </a:schemeClr>
                </a:solidFill>
              </a:rPr>
              <a:t>Add level of service criterial for passengers that meets peak period demand.</a:t>
            </a:r>
          </a:p>
          <a:p>
            <a:pPr lvl="1"/>
            <a:r>
              <a:rPr lang="en-US" sz="1600" dirty="0">
                <a:solidFill>
                  <a:schemeClr val="tx1">
                    <a:lumMod val="65000"/>
                    <a:lumOff val="35000"/>
                  </a:schemeClr>
                </a:solidFill>
              </a:rPr>
              <a:t>On routes with reservations, measure space available for reservations instead of total vessel capacity </a:t>
            </a:r>
          </a:p>
          <a:p>
            <a:r>
              <a:rPr lang="en-US" sz="1600" dirty="0"/>
              <a:t>Develop methodology for tracking and managing </a:t>
            </a:r>
            <a:r>
              <a:rPr lang="en-US" sz="1600" dirty="0">
                <a:solidFill>
                  <a:schemeClr val="accent2"/>
                </a:solidFill>
              </a:rPr>
              <a:t>vehicle</a:t>
            </a:r>
            <a:r>
              <a:rPr lang="en-US" sz="1600" dirty="0"/>
              <a:t> wait times through the addition of wait time performance criteria.</a:t>
            </a:r>
          </a:p>
          <a:p>
            <a:r>
              <a:rPr lang="en-US" sz="1600" dirty="0"/>
              <a:t>Promote mode shift and improve operational efficiencies through implementation of adaptive management strategies</a:t>
            </a:r>
            <a:endParaRPr lang="en-US" sz="1700" dirty="0"/>
          </a:p>
          <a:p>
            <a:pPr lvl="1"/>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15</a:t>
            </a:fld>
            <a:endParaRPr lang="en-US" dirty="0"/>
          </a:p>
        </p:txBody>
      </p:sp>
    </p:spTree>
    <p:extLst>
      <p:ext uri="{BB962C8B-B14F-4D97-AF65-F5344CB8AC3E}">
        <p14:creationId xmlns:p14="http://schemas.microsoft.com/office/powerpoint/2010/main" val="239426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Level of service standards are important to understanding service customers are receiving and determining when to add service or explore strategies to manage demand. </a:t>
            </a:r>
          </a:p>
          <a:p>
            <a:endParaRPr lang="en-US" dirty="0"/>
          </a:p>
          <a:p>
            <a:r>
              <a:rPr lang="en-US" dirty="0"/>
              <a:t>Our current level of service are based on the percent of sailings filled to vehicle capacity, with varying standards for January (off-peak season), May (mid-range), and August (peak season). </a:t>
            </a:r>
          </a:p>
          <a:p>
            <a:endParaRPr lang="en-US" dirty="0"/>
          </a:p>
          <a:p>
            <a:r>
              <a:rPr lang="en-US" dirty="0"/>
              <a:t>When vehicle capacity is full on 25%-35% of sailings in Jan, May, August,  we reach Tier 1 and explore strategies for easing congestion (operational, scheduling, fares, reservations)</a:t>
            </a:r>
          </a:p>
          <a:p>
            <a:endParaRPr lang="en-US" dirty="0"/>
          </a:p>
          <a:p>
            <a:r>
              <a:rPr lang="en-US" dirty="0"/>
              <a:t>When vehicle capacity is full on 50%-85% of sailings in these months, we reach Tier 2 and need to add vehicle capacity with larger vessels or additional sailings. </a:t>
            </a:r>
            <a:endParaRPr lang="en-US" dirty="0" smtClean="0"/>
          </a:p>
          <a:p>
            <a:endParaRPr lang="en-US" dirty="0" smtClean="0"/>
          </a:p>
          <a:p>
            <a:r>
              <a:rPr lang="en-US" dirty="0" smtClean="0"/>
              <a:t>The draft plan proposes adding a passenger level</a:t>
            </a:r>
            <a:r>
              <a:rPr lang="en-US" baseline="0" dirty="0" smtClean="0"/>
              <a:t> of service, based on typical PM peak westbound sailings.  Essentially, if seated capacity is reached it results in a Tier 1 response to try to spread demand.  Exceeding the life raft capacity of the vessel triggers an increase in passenger capacity on the vessels service the route.</a:t>
            </a:r>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28977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17</a:t>
            </a:fld>
            <a:endParaRPr lang="en-US" dirty="0"/>
          </a:p>
        </p:txBody>
      </p:sp>
    </p:spTree>
    <p:extLst>
      <p:ext uri="{BB962C8B-B14F-4D97-AF65-F5344CB8AC3E}">
        <p14:creationId xmlns:p14="http://schemas.microsoft.com/office/powerpoint/2010/main" val="69886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defTabSz="440695">
              <a:spcBef>
                <a:spcPts val="578"/>
              </a:spcBef>
              <a:buFont typeface="Arial" charset="0"/>
              <a:buChar char="•"/>
            </a:pPr>
            <a:r>
              <a:rPr lang="en-US" sz="1600" dirty="0">
                <a:solidFill>
                  <a:prstClr val="black"/>
                </a:solidFill>
                <a:latin typeface="Arial"/>
              </a:rPr>
              <a:t>Add capacity through increased service hours</a:t>
            </a:r>
          </a:p>
          <a:p>
            <a:pPr marL="716130" lvl="1" indent="-275434" defTabSz="440695">
              <a:spcBef>
                <a:spcPct val="20000"/>
              </a:spcBef>
              <a:buFont typeface="Arial" charset="0"/>
              <a:buChar char="–"/>
            </a:pPr>
            <a:r>
              <a:rPr lang="en-US" sz="1600" dirty="0">
                <a:solidFill>
                  <a:prstClr val="black">
                    <a:lumMod val="65000"/>
                    <a:lumOff val="35000"/>
                  </a:prstClr>
                </a:solidFill>
                <a:latin typeface="Arial"/>
              </a:rPr>
              <a:t>Restore service hours</a:t>
            </a:r>
          </a:p>
          <a:p>
            <a:pPr marL="716130" lvl="1" indent="-275434" defTabSz="440695">
              <a:spcBef>
                <a:spcPct val="20000"/>
              </a:spcBef>
              <a:buFont typeface="Arial" charset="0"/>
              <a:buChar char="–"/>
            </a:pPr>
            <a:r>
              <a:rPr lang="en-US" sz="1600" dirty="0">
                <a:solidFill>
                  <a:prstClr val="black">
                    <a:lumMod val="65000"/>
                    <a:lumOff val="35000"/>
                  </a:prstClr>
                </a:solidFill>
                <a:latin typeface="Arial"/>
              </a:rPr>
              <a:t>Move towards a two-season schedule</a:t>
            </a:r>
          </a:p>
          <a:p>
            <a:pPr marL="716130" lvl="1" indent="-275434" defTabSz="440695">
              <a:spcBef>
                <a:spcPct val="20000"/>
              </a:spcBef>
              <a:buFont typeface="Arial" charset="0"/>
              <a:buChar char="–"/>
            </a:pPr>
            <a:r>
              <a:rPr lang="en-US" sz="1600" dirty="0">
                <a:solidFill>
                  <a:prstClr val="black">
                    <a:lumMod val="65000"/>
                    <a:lumOff val="35000"/>
                  </a:prstClr>
                </a:solidFill>
                <a:latin typeface="Arial"/>
              </a:rPr>
              <a:t>Kitsap capacity increase</a:t>
            </a:r>
          </a:p>
          <a:p>
            <a:pPr marL="330521" indent="-330521" defTabSz="440695">
              <a:spcBef>
                <a:spcPts val="578"/>
              </a:spcBef>
              <a:buFont typeface="Arial" charset="0"/>
              <a:buChar char="•"/>
            </a:pPr>
            <a:r>
              <a:rPr lang="en-US" sz="1600" dirty="0">
                <a:solidFill>
                  <a:prstClr val="black"/>
                </a:solidFill>
                <a:latin typeface="Arial"/>
              </a:rPr>
              <a:t>Vessel enhancements to increase carrying capacity</a:t>
            </a:r>
          </a:p>
          <a:p>
            <a:pPr marL="716130" lvl="1" indent="-275434" defTabSz="440695">
              <a:spcBef>
                <a:spcPct val="20000"/>
              </a:spcBef>
              <a:buFont typeface="Arial" charset="0"/>
              <a:buChar char="–"/>
            </a:pPr>
            <a:r>
              <a:rPr lang="en-US" sz="1600" dirty="0">
                <a:solidFill>
                  <a:prstClr val="black">
                    <a:lumMod val="65000"/>
                    <a:lumOff val="35000"/>
                  </a:prstClr>
                </a:solidFill>
                <a:latin typeface="Arial"/>
              </a:rPr>
              <a:t>Modifying existing vessels</a:t>
            </a:r>
          </a:p>
          <a:p>
            <a:pPr marL="716130" lvl="1" indent="-275434" defTabSz="440695">
              <a:spcBef>
                <a:spcPct val="20000"/>
              </a:spcBef>
              <a:buFont typeface="Arial" charset="0"/>
              <a:buChar char="–"/>
            </a:pPr>
            <a:r>
              <a:rPr lang="en-US" sz="1600" dirty="0">
                <a:solidFill>
                  <a:prstClr val="black">
                    <a:lumMod val="65000"/>
                    <a:lumOff val="35000"/>
                  </a:prstClr>
                </a:solidFill>
                <a:latin typeface="Arial"/>
              </a:rPr>
              <a:t>leveraging replacement vessels</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366396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meet PM peak—this happens ~2028 through addition</a:t>
            </a:r>
            <a:r>
              <a:rPr lang="en-US" baseline="0" dirty="0"/>
              <a:t> of life rafts, crew and potential cabin enclosures to meet passenger demand.</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65616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Strategies have two different goals—spread demand and encourage mode shift. In other ways in the plan prioritizing walk and bike on passengers.</a:t>
            </a:r>
          </a:p>
          <a:p>
            <a:endParaRPr lang="en-US" sz="1700" b="1" dirty="0"/>
          </a:p>
          <a:p>
            <a:r>
              <a:rPr lang="en-US" sz="1700" b="1" dirty="0"/>
              <a:t>Draft Plan recommendations: </a:t>
            </a:r>
          </a:p>
          <a:p>
            <a:r>
              <a:rPr lang="en-US" sz="1600" dirty="0"/>
              <a:t>Strategies to spread demand</a:t>
            </a:r>
          </a:p>
          <a:p>
            <a:pPr lvl="1"/>
            <a:r>
              <a:rPr lang="en-US" sz="1600" dirty="0">
                <a:solidFill>
                  <a:schemeClr val="tx1">
                    <a:lumMod val="65000"/>
                    <a:lumOff val="35000"/>
                  </a:schemeClr>
                </a:solidFill>
              </a:rPr>
              <a:t>Evaluate expansion of reservations on a case-by-case basis</a:t>
            </a:r>
          </a:p>
          <a:p>
            <a:pPr lvl="1"/>
            <a:r>
              <a:rPr lang="en-US" sz="1600" dirty="0">
                <a:solidFill>
                  <a:schemeClr val="tx1">
                    <a:lumMod val="65000"/>
                    <a:lumOff val="35000"/>
                  </a:schemeClr>
                </a:solidFill>
              </a:rPr>
              <a:t>Further consider the role of pricing in demand management </a:t>
            </a:r>
          </a:p>
          <a:p>
            <a:pPr lvl="1"/>
            <a:r>
              <a:rPr lang="en-US" sz="1600" dirty="0">
                <a:solidFill>
                  <a:schemeClr val="tx1">
                    <a:lumMod val="65000"/>
                    <a:lumOff val="35000"/>
                  </a:schemeClr>
                </a:solidFill>
              </a:rPr>
              <a:t>Support customers in planning and taking multimodal trips coordinated with other mobility service providers (transit, TNCs, etc.)</a:t>
            </a:r>
          </a:p>
          <a:p>
            <a:endParaRPr lang="en-US" sz="1600" dirty="0"/>
          </a:p>
          <a:p>
            <a:r>
              <a:rPr lang="en-US" sz="1600" dirty="0"/>
              <a:t>Strategies to promote mode-shift </a:t>
            </a:r>
          </a:p>
          <a:p>
            <a:pPr lvl="1"/>
            <a:r>
              <a:rPr lang="en-US" sz="1600" dirty="0">
                <a:solidFill>
                  <a:schemeClr val="tx1">
                    <a:lumMod val="65000"/>
                    <a:lumOff val="35000"/>
                  </a:schemeClr>
                </a:solidFill>
              </a:rPr>
              <a:t>Provide the information that customers need for a reliable trip </a:t>
            </a:r>
          </a:p>
          <a:p>
            <a:pPr lvl="1"/>
            <a:r>
              <a:rPr lang="en-US" sz="1600" dirty="0">
                <a:solidFill>
                  <a:schemeClr val="tx1">
                    <a:lumMod val="65000"/>
                    <a:lumOff val="35000"/>
                  </a:schemeClr>
                </a:solidFill>
              </a:rPr>
              <a:t>Improve fare collection</a:t>
            </a:r>
          </a:p>
          <a:p>
            <a:pPr lvl="1"/>
            <a:r>
              <a:rPr lang="en-US" sz="1600" dirty="0">
                <a:solidFill>
                  <a:schemeClr val="tx1">
                    <a:lumMod val="65000"/>
                    <a:lumOff val="35000"/>
                  </a:schemeClr>
                </a:solidFill>
              </a:rPr>
              <a:t>Evaluate fare structure and pricing</a:t>
            </a:r>
          </a:p>
          <a:p>
            <a:pPr lvl="0"/>
            <a:endParaRPr lang="en-US" dirty="0"/>
          </a:p>
          <a:p>
            <a:pPr lvl="0"/>
            <a:r>
              <a:rPr lang="en-US" dirty="0"/>
              <a:t>Optimize Fare Collection</a:t>
            </a:r>
            <a:endParaRPr lang="en-US" sz="1100" dirty="0"/>
          </a:p>
          <a:p>
            <a:pPr lvl="1"/>
            <a:r>
              <a:rPr lang="en-US" dirty="0"/>
              <a:t>Reduced fare transaction time</a:t>
            </a:r>
            <a:endParaRPr lang="en-US" sz="1100" dirty="0"/>
          </a:p>
          <a:p>
            <a:pPr lvl="1"/>
            <a:r>
              <a:rPr lang="en-US" dirty="0"/>
              <a:t>ORCA card replacement 2021</a:t>
            </a:r>
            <a:endParaRPr lang="en-US" sz="1100" dirty="0"/>
          </a:p>
          <a:p>
            <a:pPr lvl="1"/>
            <a:r>
              <a:rPr lang="en-US" dirty="0"/>
              <a:t>Good To Go!</a:t>
            </a:r>
            <a:endParaRPr lang="en-US" sz="1100" dirty="0"/>
          </a:p>
          <a:p>
            <a:pPr lvl="1"/>
            <a:r>
              <a:rPr lang="en-US" dirty="0"/>
              <a:t>Automated vehicle length/width detector</a:t>
            </a:r>
            <a:endParaRPr lang="en-US" sz="1100" dirty="0"/>
          </a:p>
          <a:p>
            <a:pPr lvl="0"/>
            <a:r>
              <a:rPr lang="en-US" dirty="0"/>
              <a:t>Vehicle Reservations Study</a:t>
            </a:r>
            <a:endParaRPr lang="en-US" sz="1100" dirty="0"/>
          </a:p>
          <a:p>
            <a:pPr lvl="1"/>
            <a:r>
              <a:rPr lang="en-US" dirty="0"/>
              <a:t>Lopez, Shaw, Central/North Sound</a:t>
            </a:r>
            <a:endParaRPr lang="en-US" sz="1100" dirty="0"/>
          </a:p>
          <a:p>
            <a:pPr lvl="1"/>
            <a:r>
              <a:rPr lang="en-US" dirty="0" smtClean="0"/>
              <a:t>Different </a:t>
            </a:r>
            <a:r>
              <a:rPr lang="en-US" dirty="0"/>
              <a:t>levels of reservations (weekend)</a:t>
            </a:r>
            <a:endParaRPr lang="en-US" sz="1100" dirty="0"/>
          </a:p>
          <a:p>
            <a:pPr lvl="0"/>
            <a:r>
              <a:rPr lang="en-US" dirty="0"/>
              <a:t>Fare Structure and Pricing</a:t>
            </a:r>
            <a:endParaRPr lang="en-US" sz="1100" dirty="0"/>
          </a:p>
          <a:p>
            <a:pPr lvl="1"/>
            <a:r>
              <a:rPr lang="en-US" dirty="0"/>
              <a:t>“Opposite peak” for recreational traffic</a:t>
            </a:r>
            <a:endParaRPr lang="en-US" sz="1100" dirty="0"/>
          </a:p>
          <a:p>
            <a:pPr lvl="1"/>
            <a:r>
              <a:rPr lang="en-US" dirty="0"/>
              <a:t>Reduce or eliminate passenger fares</a:t>
            </a:r>
            <a:endParaRPr lang="en-US" sz="1100" dirty="0"/>
          </a:p>
          <a:p>
            <a:pPr lvl="1"/>
            <a:r>
              <a:rPr lang="en-US" dirty="0"/>
              <a:t>Complexity versus fare simplification</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69886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2</a:t>
            </a:fld>
            <a:endParaRPr lang="en-US" dirty="0"/>
          </a:p>
        </p:txBody>
      </p:sp>
    </p:spTree>
    <p:extLst>
      <p:ext uri="{BB962C8B-B14F-4D97-AF65-F5344CB8AC3E}">
        <p14:creationId xmlns:p14="http://schemas.microsoft.com/office/powerpoint/2010/main" val="3891377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Ray</a:t>
            </a:r>
          </a:p>
          <a:p>
            <a:endParaRPr lang="en-US" sz="1900" b="1" dirty="0"/>
          </a:p>
          <a:p>
            <a:r>
              <a:rPr lang="en-US" sz="1900" b="1" dirty="0"/>
              <a:t>Key issues:</a:t>
            </a:r>
          </a:p>
          <a:p>
            <a:pPr lvl="1"/>
            <a:r>
              <a:rPr lang="en-US" sz="1900" dirty="0"/>
              <a:t>Vehicle congestion on all Kitsap routes</a:t>
            </a:r>
          </a:p>
          <a:p>
            <a:pPr lvl="1"/>
            <a:r>
              <a:rPr lang="en-US" sz="1900" dirty="0"/>
              <a:t>Constraints and congestion at Agate Pass Bridge</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21</a:t>
            </a:fld>
            <a:endParaRPr lang="en-US" dirty="0"/>
          </a:p>
        </p:txBody>
      </p:sp>
    </p:spTree>
    <p:extLst>
      <p:ext uri="{BB962C8B-B14F-4D97-AF65-F5344CB8AC3E}">
        <p14:creationId xmlns:p14="http://schemas.microsoft.com/office/powerpoint/2010/main" val="309716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Mid-sized=144</a:t>
            </a:r>
            <a:r>
              <a:rPr lang="en-US" baseline="0" dirty="0"/>
              <a:t> car with varying pax capacities of 750-1200</a:t>
            </a:r>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539079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Edmonds Kingston</a:t>
            </a:r>
          </a:p>
          <a:p>
            <a:pPr lvl="0"/>
            <a:r>
              <a:rPr lang="en-US" dirty="0"/>
              <a:t>Three mid sized vessel option at Ed King adds about $4.6 M in operating but increases revenue by about $2M</a:t>
            </a:r>
          </a:p>
          <a:p>
            <a:pPr lvl="0"/>
            <a:r>
              <a:rPr lang="en-US" dirty="0"/>
              <a:t>Replacing two large vessel is expected to cost about $390 M compared to about $450 for three mid sized vessels </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53907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25</a:t>
            </a:fld>
            <a:endParaRPr lang="en-US" dirty="0"/>
          </a:p>
        </p:txBody>
      </p:sp>
    </p:spTree>
    <p:extLst>
      <p:ext uri="{BB962C8B-B14F-4D97-AF65-F5344CB8AC3E}">
        <p14:creationId xmlns:p14="http://schemas.microsoft.com/office/powerpoint/2010/main" val="1826426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Sustainability</a:t>
            </a:r>
            <a:r>
              <a:rPr lang="en-US" baseline="0" dirty="0"/>
              <a:t> can be defined in many ways—we looked at how sustainable planning was integrated into every theme of the LRP.</a:t>
            </a:r>
          </a:p>
          <a:p>
            <a:endParaRPr lang="en-US" baseline="0" dirty="0"/>
          </a:p>
          <a:p>
            <a:pPr>
              <a:spcBef>
                <a:spcPts val="0"/>
              </a:spcBef>
            </a:pPr>
            <a:r>
              <a:rPr lang="en-US" sz="1700" b="1" dirty="0"/>
              <a:t>Draft Plan strategies:</a:t>
            </a:r>
          </a:p>
          <a:p>
            <a:pPr>
              <a:spcBef>
                <a:spcPts val="0"/>
              </a:spcBef>
            </a:pPr>
            <a:r>
              <a:rPr lang="en-US" sz="1600" dirty="0">
                <a:solidFill>
                  <a:prstClr val="black"/>
                </a:solidFill>
              </a:rPr>
              <a:t>Adaptive management</a:t>
            </a:r>
          </a:p>
          <a:p>
            <a:pPr>
              <a:spcBef>
                <a:spcPts val="0"/>
              </a:spcBef>
            </a:pPr>
            <a:r>
              <a:rPr lang="en-US" sz="1600" dirty="0">
                <a:solidFill>
                  <a:prstClr val="black"/>
                </a:solidFill>
              </a:rPr>
              <a:t>Operational efficiencies</a:t>
            </a:r>
          </a:p>
          <a:p>
            <a:pPr lvl="1">
              <a:spcBef>
                <a:spcPts val="0"/>
              </a:spcBef>
            </a:pPr>
            <a:r>
              <a:rPr lang="en-US" sz="1600" dirty="0">
                <a:solidFill>
                  <a:schemeClr val="tx1">
                    <a:lumMod val="65000"/>
                    <a:lumOff val="35000"/>
                  </a:schemeClr>
                </a:solidFill>
              </a:rPr>
              <a:t>Reduce idle time for queued vehicles</a:t>
            </a:r>
          </a:p>
          <a:p>
            <a:pPr lvl="1">
              <a:spcBef>
                <a:spcPts val="0"/>
              </a:spcBef>
            </a:pPr>
            <a:r>
              <a:rPr lang="en-US" sz="1600" dirty="0">
                <a:solidFill>
                  <a:schemeClr val="tx1">
                    <a:lumMod val="65000"/>
                    <a:lumOff val="35000"/>
                  </a:schemeClr>
                </a:solidFill>
              </a:rPr>
              <a:t>Improve facilities’ energy efficiency </a:t>
            </a:r>
          </a:p>
          <a:p>
            <a:pPr>
              <a:spcBef>
                <a:spcPts val="0"/>
              </a:spcBef>
            </a:pPr>
            <a:r>
              <a:rPr lang="en-US" sz="1600" dirty="0">
                <a:solidFill>
                  <a:prstClr val="black"/>
                </a:solidFill>
              </a:rPr>
              <a:t>Vessel design and programming</a:t>
            </a:r>
          </a:p>
          <a:p>
            <a:pPr lvl="1">
              <a:spcBef>
                <a:spcPts val="0"/>
              </a:spcBef>
            </a:pPr>
            <a:r>
              <a:rPr lang="en-US" sz="1600" dirty="0">
                <a:solidFill>
                  <a:schemeClr val="tx1">
                    <a:lumMod val="65000"/>
                    <a:lumOff val="35000"/>
                  </a:schemeClr>
                </a:solidFill>
              </a:rPr>
              <a:t>Reduce fuel consumption and electrify fleet</a:t>
            </a:r>
          </a:p>
          <a:p>
            <a:pPr lvl="1">
              <a:spcBef>
                <a:spcPts val="0"/>
              </a:spcBef>
            </a:pPr>
            <a:r>
              <a:rPr lang="en-US" sz="1600" dirty="0">
                <a:solidFill>
                  <a:schemeClr val="tx1">
                    <a:lumMod val="65000"/>
                    <a:lumOff val="35000"/>
                  </a:schemeClr>
                </a:solidFill>
              </a:rPr>
              <a:t>Transition to zero-carbon emission fleet</a:t>
            </a:r>
          </a:p>
          <a:p>
            <a:pPr lvl="1">
              <a:spcBef>
                <a:spcPts val="0"/>
              </a:spcBef>
            </a:pPr>
            <a:r>
              <a:rPr lang="en-US" sz="1600" dirty="0">
                <a:solidFill>
                  <a:schemeClr val="tx1">
                    <a:lumMod val="65000"/>
                    <a:lumOff val="35000"/>
                  </a:schemeClr>
                </a:solidFill>
              </a:rPr>
              <a:t>Quiet ferries to reduce impact to Orca whales</a:t>
            </a:r>
          </a:p>
          <a:p>
            <a:pPr>
              <a:spcBef>
                <a:spcPts val="0"/>
              </a:spcBef>
            </a:pPr>
            <a:r>
              <a:rPr lang="en-US" sz="1600" dirty="0"/>
              <a:t>Performance measures</a:t>
            </a:r>
          </a:p>
          <a:p>
            <a:pPr lvl="1">
              <a:spcBef>
                <a:spcPts val="0"/>
              </a:spcBef>
            </a:pPr>
            <a:r>
              <a:rPr lang="en-US" sz="1600" dirty="0">
                <a:solidFill>
                  <a:schemeClr val="tx1">
                    <a:lumMod val="65000"/>
                    <a:lumOff val="35000"/>
                  </a:schemeClr>
                </a:solidFill>
              </a:rPr>
              <a:t>Add GHG emissions as a performance metric</a:t>
            </a:r>
          </a:p>
          <a:p>
            <a:pPr>
              <a:spcBef>
                <a:spcPts val="578"/>
              </a:spcBef>
            </a:pPr>
            <a:r>
              <a:rPr lang="en-US" sz="1700" b="1" dirty="0"/>
              <a:t>Further sustainability recommendations:</a:t>
            </a:r>
          </a:p>
          <a:p>
            <a:pPr>
              <a:spcBef>
                <a:spcPts val="0"/>
              </a:spcBef>
            </a:pPr>
            <a:r>
              <a:rPr lang="en-US" sz="1600" dirty="0"/>
              <a:t>Internal organizational strategy—integrated decision making—Culture Change </a:t>
            </a:r>
          </a:p>
          <a:p>
            <a:pPr>
              <a:spcBef>
                <a:spcPts val="0"/>
              </a:spcBef>
            </a:pPr>
            <a:r>
              <a:rPr lang="en-US" sz="1600" dirty="0"/>
              <a:t>Baseline and tracking with central reporting</a:t>
            </a:r>
          </a:p>
          <a:p>
            <a:pPr>
              <a:spcBef>
                <a:spcPts val="0"/>
              </a:spcBef>
            </a:pPr>
            <a:r>
              <a:rPr lang="en-US" sz="1600" dirty="0"/>
              <a:t>Seek National and International partnerships </a:t>
            </a:r>
          </a:p>
          <a:p>
            <a:pPr lvl="1">
              <a:spcBef>
                <a:spcPts val="0"/>
              </a:spcBef>
            </a:pPr>
            <a:r>
              <a:rPr lang="en-US" sz="1600" dirty="0">
                <a:solidFill>
                  <a:schemeClr val="tx1">
                    <a:lumMod val="65000"/>
                    <a:lumOff val="35000"/>
                  </a:schemeClr>
                </a:solidFill>
              </a:rPr>
              <a:t>WSF joins GREEN MARINE </a:t>
            </a:r>
          </a:p>
          <a:p>
            <a:endParaRPr lang="en-US" baseline="0" dirty="0"/>
          </a:p>
          <a:p>
            <a:endParaRPr lang="en-US" baseline="0" dirty="0"/>
          </a:p>
          <a:p>
            <a:r>
              <a:rPr lang="en-US" baseline="0" dirty="0"/>
              <a:t>The work around this subject is fast paced and every changing with technologies. Just during this planning work WSF has joined Green Marine.</a:t>
            </a:r>
          </a:p>
          <a:p>
            <a:endParaRPr lang="en-US" baseline="0" dirty="0"/>
          </a:p>
          <a:p>
            <a:r>
              <a:rPr lang="en-US" baseline="0" dirty="0"/>
              <a:t>Green Marine:</a:t>
            </a:r>
          </a:p>
          <a:p>
            <a:pPr fontAlgn="base"/>
            <a:r>
              <a:rPr lang="en-US" dirty="0"/>
              <a:t>Green Marine is an environmental certification program for the North American marine industry.</a:t>
            </a:r>
          </a:p>
          <a:p>
            <a:pPr fontAlgn="base"/>
            <a:r>
              <a:rPr lang="en-US" dirty="0"/>
              <a:t>It is a voluntary, transparent and inclusive initiative that addresses key environmental issues through its 12 performance indicators. Participants are shipowners, ports, terminals, Seaway corporations and shipyards. The cornerstone of the Green Marine initiative is its far-reaching environmental program, which makes it possible for any marine company operating in Canada or the U.S. to reduce its environmental footprint by undertaking concrete and measurable actions.</a:t>
            </a:r>
          </a:p>
          <a:p>
            <a:pPr fontAlgn="base"/>
            <a:r>
              <a:rPr lang="en-US" dirty="0"/>
              <a:t>To receive their certification, participants must benchmark their annual environmental performance through the program’s exhaustive self-evaluation guides, have their results verified by an accredited external verifier and agree to publication of their individual results.</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304762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069345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Background:</a:t>
            </a:r>
          </a:p>
          <a:p>
            <a:r>
              <a:rPr lang="en-US" dirty="0"/>
              <a:t>Limited vessels and crew for emergency events</a:t>
            </a:r>
          </a:p>
          <a:p>
            <a:r>
              <a:rPr lang="en-US" dirty="0"/>
              <a:t>Fuel and shipyard availability</a:t>
            </a:r>
          </a:p>
          <a:p>
            <a:r>
              <a:rPr lang="en-US" dirty="0"/>
              <a:t>Terminal conditions and rising sea level</a:t>
            </a:r>
          </a:p>
          <a:p>
            <a:endParaRPr lang="en-US" dirty="0"/>
          </a:p>
          <a:p>
            <a:r>
              <a:rPr lang="en-US" dirty="0"/>
              <a:t>Recommendations: so much of this work is underway and changing every week during the planning period. Initial recommendations around emergency response and asset planning have already been explored or implemented.</a:t>
            </a:r>
          </a:p>
          <a:p>
            <a:endParaRPr lang="en-US" dirty="0"/>
          </a:p>
          <a:p>
            <a:r>
              <a:rPr lang="en-US" dirty="0"/>
              <a:t>Sea level rise is also changing—terminal design manual ebing updated currently to reflect new science and projections.</a:t>
            </a:r>
          </a:p>
          <a:p>
            <a:endParaRPr lang="en-US" dirty="0"/>
          </a:p>
          <a:p>
            <a:r>
              <a:rPr lang="en-US" sz="1700" b="1" dirty="0"/>
              <a:t>Draft plan recommendations:</a:t>
            </a:r>
          </a:p>
          <a:p>
            <a:pPr>
              <a:spcBef>
                <a:spcPts val="0"/>
              </a:spcBef>
            </a:pPr>
            <a:r>
              <a:rPr lang="en-US" sz="1600" dirty="0"/>
              <a:t>Plan for “abrupt” (i.e. seismic) and “developing” (i.e sea-level rise) events</a:t>
            </a:r>
          </a:p>
          <a:p>
            <a:pPr>
              <a:spcBef>
                <a:spcPts val="0"/>
              </a:spcBef>
            </a:pPr>
            <a:r>
              <a:rPr lang="en-US" sz="1600" dirty="0"/>
              <a:t>Identify potential partners and funding sources</a:t>
            </a:r>
          </a:p>
          <a:p>
            <a:pPr>
              <a:spcBef>
                <a:spcPts val="0"/>
              </a:spcBef>
            </a:pPr>
            <a:r>
              <a:rPr lang="en-US" sz="1600" dirty="0"/>
              <a:t>“Abrupt”:</a:t>
            </a:r>
          </a:p>
          <a:p>
            <a:pPr lvl="1">
              <a:spcBef>
                <a:spcPts val="0"/>
              </a:spcBef>
            </a:pPr>
            <a:r>
              <a:rPr lang="en-US" sz="1600" dirty="0">
                <a:solidFill>
                  <a:schemeClr val="tx1">
                    <a:lumMod val="65000"/>
                    <a:lumOff val="35000"/>
                  </a:schemeClr>
                </a:solidFill>
              </a:rPr>
              <a:t>Establish “lifeline” routes for repair</a:t>
            </a:r>
          </a:p>
          <a:p>
            <a:pPr lvl="1">
              <a:spcBef>
                <a:spcPts val="0"/>
              </a:spcBef>
            </a:pPr>
            <a:r>
              <a:rPr lang="en-US" sz="1600" dirty="0">
                <a:solidFill>
                  <a:schemeClr val="tx1">
                    <a:lumMod val="65000"/>
                    <a:lumOff val="35000"/>
                  </a:schemeClr>
                </a:solidFill>
              </a:rPr>
              <a:t>Identify and prioritize seismic upgrades</a:t>
            </a:r>
          </a:p>
          <a:p>
            <a:pPr lvl="1">
              <a:spcBef>
                <a:spcPts val="0"/>
              </a:spcBef>
            </a:pPr>
            <a:r>
              <a:rPr lang="en-US" sz="1600" dirty="0">
                <a:solidFill>
                  <a:schemeClr val="tx1">
                    <a:lumMod val="65000"/>
                    <a:lumOff val="35000"/>
                  </a:schemeClr>
                </a:solidFill>
              </a:rPr>
              <a:t>Develop emergency response plan</a:t>
            </a:r>
          </a:p>
          <a:p>
            <a:pPr lvl="1">
              <a:spcBef>
                <a:spcPts val="0"/>
              </a:spcBef>
            </a:pPr>
            <a:r>
              <a:rPr lang="en-US" sz="1600" dirty="0">
                <a:solidFill>
                  <a:schemeClr val="tx1">
                    <a:lumMod val="65000"/>
                    <a:lumOff val="35000"/>
                  </a:schemeClr>
                </a:solidFill>
              </a:rPr>
              <a:t>Explore alternative landing sites and </a:t>
            </a:r>
            <a:br>
              <a:rPr lang="en-US" sz="1600" dirty="0">
                <a:solidFill>
                  <a:schemeClr val="tx1">
                    <a:lumMod val="65000"/>
                    <a:lumOff val="35000"/>
                  </a:schemeClr>
                </a:solidFill>
              </a:rPr>
            </a:br>
            <a:r>
              <a:rPr lang="en-US" sz="1600" dirty="0">
                <a:solidFill>
                  <a:schemeClr val="tx1">
                    <a:lumMod val="65000"/>
                    <a:lumOff val="35000"/>
                  </a:schemeClr>
                </a:solidFill>
              </a:rPr>
              <a:t>temporary loading methods</a:t>
            </a:r>
          </a:p>
          <a:p>
            <a:pPr lvl="1">
              <a:spcBef>
                <a:spcPts val="0"/>
              </a:spcBef>
            </a:pPr>
            <a:r>
              <a:rPr lang="en-US" sz="1600" dirty="0">
                <a:solidFill>
                  <a:schemeClr val="tx1">
                    <a:lumMod val="65000"/>
                    <a:lumOff val="35000"/>
                  </a:schemeClr>
                </a:solidFill>
              </a:rPr>
              <a:t>Identify fuel supplier emergency access </a:t>
            </a:r>
          </a:p>
          <a:p>
            <a:pPr lvl="1">
              <a:spcBef>
                <a:spcPts val="0"/>
              </a:spcBef>
            </a:pPr>
            <a:r>
              <a:rPr lang="en-US" sz="1600" dirty="0">
                <a:solidFill>
                  <a:schemeClr val="tx1">
                    <a:lumMod val="65000"/>
                    <a:lumOff val="35000"/>
                  </a:schemeClr>
                </a:solidFill>
              </a:rPr>
              <a:t>Increase fleet size for redundancy</a:t>
            </a:r>
          </a:p>
          <a:p>
            <a:pPr>
              <a:spcBef>
                <a:spcPts val="0"/>
              </a:spcBef>
            </a:pPr>
            <a:r>
              <a:rPr lang="en-US" sz="1600" dirty="0"/>
              <a:t>“Developing”</a:t>
            </a:r>
          </a:p>
          <a:p>
            <a:pPr lvl="1">
              <a:spcBef>
                <a:spcPts val="0"/>
              </a:spcBef>
            </a:pPr>
            <a:r>
              <a:rPr lang="en-US" sz="1600" dirty="0">
                <a:solidFill>
                  <a:schemeClr val="tx1">
                    <a:lumMod val="65000"/>
                    <a:lumOff val="35000"/>
                  </a:schemeClr>
                </a:solidFill>
              </a:rPr>
              <a:t>Develop climate impact assessment for terminal elevations for all critical equipment</a:t>
            </a:r>
          </a:p>
          <a:p>
            <a:pPr lvl="1">
              <a:spcBef>
                <a:spcPts val="0"/>
              </a:spcBef>
            </a:pPr>
            <a:r>
              <a:rPr lang="en-US" sz="1600" dirty="0">
                <a:solidFill>
                  <a:schemeClr val="tx1">
                    <a:lumMod val="65000"/>
                    <a:lumOff val="35000"/>
                  </a:schemeClr>
                </a:solidFill>
              </a:rPr>
              <a:t>Evaluate design standards to ensure resiliency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649177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438340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438340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43834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Discuss Advisory Groups – EAG,</a:t>
            </a:r>
            <a:r>
              <a:rPr lang="en-US" i="1" baseline="0" dirty="0" smtClean="0"/>
              <a:t> PAG, TAG</a:t>
            </a:r>
            <a:endParaRPr lang="en-US" i="1"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3</a:t>
            </a:fld>
            <a:endParaRPr lang="en-US" dirty="0"/>
          </a:p>
        </p:txBody>
      </p:sp>
    </p:spTree>
    <p:extLst>
      <p:ext uri="{BB962C8B-B14F-4D97-AF65-F5344CB8AC3E}">
        <p14:creationId xmlns:p14="http://schemas.microsoft.com/office/powerpoint/2010/main" val="3522172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438340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438340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43834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endParaRPr lang="en-US" i="1" baseline="0" dirty="0"/>
          </a:p>
          <a:p>
            <a:endParaRPr lang="en-US" i="1"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36</a:t>
            </a:fld>
            <a:endParaRPr lang="en-US" dirty="0">
              <a:solidFill>
                <a:prstClr val="black"/>
              </a:solidFill>
            </a:endParaRPr>
          </a:p>
        </p:txBody>
      </p:sp>
      <p:sp>
        <p:nvSpPr>
          <p:cNvPr id="5" name="Notes Placeholder 2"/>
          <p:cNvSpPr txBox="1">
            <a:spLocks/>
          </p:cNvSpPr>
          <p:nvPr/>
        </p:nvSpPr>
        <p:spPr bwMode="auto">
          <a:xfrm>
            <a:off x="847090" y="4563353"/>
            <a:ext cx="5608320" cy="4183380"/>
          </a:xfrm>
          <a:prstGeom prst="rect">
            <a:avLst/>
          </a:prstGeom>
          <a:noFill/>
          <a:ln w="9525">
            <a:noFill/>
            <a:miter lim="800000"/>
            <a:headEnd/>
            <a:tailEnd/>
          </a:ln>
          <a:effectLst/>
        </p:spPr>
        <p:txBody>
          <a:bodyPr vert="horz" wrap="square" lIns="93147" tIns="46573" rIns="93147" bIns="46573"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i="1" dirty="0">
                <a:solidFill>
                  <a:prstClr val="black"/>
                </a:solidFill>
              </a:rPr>
              <a:t>Hadley</a:t>
            </a:r>
          </a:p>
          <a:p>
            <a:endParaRPr lang="en-US" i="1" dirty="0">
              <a:solidFill>
                <a:prstClr val="black"/>
              </a:solidFill>
            </a:endParaRPr>
          </a:p>
          <a:p>
            <a:pPr marL="171400" indent="-171400">
              <a:buFont typeface="Arial" panose="020B0604020202020204" pitchFamily="34" charset="0"/>
              <a:buChar char="•"/>
            </a:pPr>
            <a:r>
              <a:rPr lang="en-US" dirty="0">
                <a:solidFill>
                  <a:prstClr val="black"/>
                </a:solidFill>
              </a:rPr>
              <a:t>Over the last month, we have met with nine ferry served communities at-in-person open houses and shared all of the same materials at an online open house. </a:t>
            </a:r>
          </a:p>
          <a:p>
            <a:pPr marL="171400" indent="-171400">
              <a:buFont typeface="Arial" panose="020B0604020202020204" pitchFamily="34" charset="0"/>
              <a:buChar char="•"/>
            </a:pPr>
            <a:r>
              <a:rPr lang="en-US" dirty="0">
                <a:solidFill>
                  <a:prstClr val="black"/>
                </a:solidFill>
              </a:rPr>
              <a:t>The purpose of this first round of outreach was to introduce the Long Range Plan and gather early input on issues to be addressed in the draft plan. </a:t>
            </a:r>
          </a:p>
          <a:p>
            <a:pPr marL="171400" indent="-171400">
              <a:buFont typeface="Arial" panose="020B0604020202020204" pitchFamily="34" charset="0"/>
              <a:buChar char="•"/>
            </a:pPr>
            <a:r>
              <a:rPr lang="en-US" dirty="0">
                <a:solidFill>
                  <a:prstClr val="black"/>
                </a:solidFill>
              </a:rPr>
              <a:t>Thank you to all of you who have participated in the meetings or helped us get the word out! </a:t>
            </a:r>
          </a:p>
          <a:p>
            <a:pPr marL="171400" indent="-171400">
              <a:buFont typeface="Arial" panose="020B0604020202020204" pitchFamily="34" charset="0"/>
              <a:buChar char="•"/>
            </a:pPr>
            <a:r>
              <a:rPr lang="en-US" dirty="0">
                <a:solidFill>
                  <a:prstClr val="black"/>
                </a:solidFill>
              </a:rPr>
              <a:t>Our final meeting is tonight in Fauntleroy and the online open house will be open until May 24. </a:t>
            </a:r>
          </a:p>
          <a:p>
            <a:endParaRPr lang="en-US" dirty="0">
              <a:solidFill>
                <a:prstClr val="black"/>
              </a:solidFill>
            </a:endParaRPr>
          </a:p>
        </p:txBody>
      </p:sp>
    </p:spTree>
    <p:extLst>
      <p:ext uri="{BB962C8B-B14F-4D97-AF65-F5344CB8AC3E}">
        <p14:creationId xmlns:p14="http://schemas.microsoft.com/office/powerpoint/2010/main" val="2636012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350878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a:p>
            <a:endParaRPr lang="en-US" dirty="0"/>
          </a:p>
          <a:p>
            <a:r>
              <a:rPr lang="en-US" dirty="0"/>
              <a:t>The</a:t>
            </a:r>
            <a:r>
              <a:rPr lang="en-US" baseline="0" dirty="0"/>
              <a:t> draft plan is organized around several key themes: </a:t>
            </a:r>
          </a:p>
          <a:p>
            <a:pPr marL="165261" indent="-165261">
              <a:buFontTx/>
              <a:buChar char="-"/>
            </a:pPr>
            <a:r>
              <a:rPr lang="en-US" b="1" baseline="0" dirty="0"/>
              <a:t>Stabilize the fleet </a:t>
            </a:r>
            <a:r>
              <a:rPr lang="en-US" baseline="0" dirty="0"/>
              <a:t>to maintain reliable service.</a:t>
            </a:r>
          </a:p>
          <a:p>
            <a:pPr marL="605956" lvl="1" indent="-165261">
              <a:buFontTx/>
              <a:buChar char="-"/>
            </a:pPr>
            <a:r>
              <a:rPr lang="en-US" baseline="0" dirty="0"/>
              <a:t> We will present our draft proposal for new vessels to replace aging vessels and maintain our fleet through 2040. </a:t>
            </a:r>
          </a:p>
          <a:p>
            <a:pPr marL="165261" indent="-165261">
              <a:buFontTx/>
              <a:buChar char="-"/>
            </a:pPr>
            <a:r>
              <a:rPr lang="en-US" b="1" baseline="0" dirty="0"/>
              <a:t>Customer Experience</a:t>
            </a:r>
          </a:p>
          <a:p>
            <a:pPr marL="165261" indent="-165261">
              <a:buFontTx/>
              <a:buChar char="-"/>
            </a:pPr>
            <a:r>
              <a:rPr lang="en-US" b="1" baseline="0" dirty="0"/>
              <a:t>Manage growth</a:t>
            </a:r>
          </a:p>
          <a:p>
            <a:pPr marL="165261" indent="-165261">
              <a:buFontTx/>
              <a:buChar char="-"/>
            </a:pPr>
            <a:r>
              <a:rPr lang="en-US" b="1" baseline="0" dirty="0"/>
              <a:t>Sustainability and resilience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4</a:t>
            </a:fld>
            <a:endParaRPr lang="en-US" dirty="0"/>
          </a:p>
        </p:txBody>
      </p:sp>
    </p:spTree>
    <p:extLst>
      <p:ext uri="{BB962C8B-B14F-4D97-AF65-F5344CB8AC3E}">
        <p14:creationId xmlns:p14="http://schemas.microsoft.com/office/powerpoint/2010/main" val="379718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acquired the nickname, “The Scary Chart” at our first round of public outreach last spring.</a:t>
            </a:r>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5</a:t>
            </a:fld>
            <a:endParaRPr lang="en-US" dirty="0"/>
          </a:p>
        </p:txBody>
      </p:sp>
    </p:spTree>
    <p:extLst>
      <p:ext uri="{BB962C8B-B14F-4D97-AF65-F5344CB8AC3E}">
        <p14:creationId xmlns:p14="http://schemas.microsoft.com/office/powerpoint/2010/main" val="172705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65261" indent="-165261">
              <a:buFont typeface="Arial" panose="020B0604020202020204" pitchFamily="34" charset="0"/>
              <a:buChar char="•"/>
            </a:pPr>
            <a:r>
              <a:rPr lang="en-US" baseline="0" dirty="0"/>
              <a:t>This map shows all of the service and terminal enhancements planned by 2040 </a:t>
            </a:r>
          </a:p>
          <a:p>
            <a:pPr marL="165261" indent="-165261">
              <a:buFont typeface="Arial" panose="020B0604020202020204" pitchFamily="34" charset="0"/>
              <a:buChar char="•"/>
            </a:pPr>
            <a:r>
              <a:rPr lang="en-US" baseline="0" dirty="0"/>
              <a:t>All routes will benefit from additional service, terminal preservation or improvement, capacity increases, or new vessels </a:t>
            </a:r>
          </a:p>
          <a:p>
            <a:pPr marL="165261" indent="-165261">
              <a:buFont typeface="Arial" panose="020B0604020202020204" pitchFamily="34" charset="0"/>
              <a:buChar char="•"/>
            </a:pPr>
            <a:r>
              <a:rPr lang="en-US" baseline="0" dirty="0"/>
              <a:t>All terminals would be electrified to serve their corresponding vessel.</a:t>
            </a:r>
          </a:p>
          <a:p>
            <a:pPr marL="605956" lvl="1" indent="-165261">
              <a:buFont typeface="Arial" panose="020B0604020202020204" pitchFamily="34" charset="0"/>
              <a:buChar char="•"/>
            </a:pPr>
            <a:r>
              <a:rPr lang="en-US" baseline="0" dirty="0"/>
              <a:t>This investment will bring fuel consumption and therefore costs and carbon emissions down tremendously. </a:t>
            </a:r>
          </a:p>
          <a:p>
            <a:pPr marL="605956" lvl="1" indent="-165261">
              <a:buFont typeface="Arial" panose="020B0604020202020204" pitchFamily="34" charset="0"/>
              <a:buChar char="•"/>
            </a:pPr>
            <a:r>
              <a:rPr lang="en-US" baseline="0" dirty="0"/>
              <a:t>Terminal improvements with the goal of route efficiency by increasing throughput of customers and minimizing dwell time. </a:t>
            </a:r>
          </a:p>
          <a:p>
            <a:endParaRPr lang="en-US" b="1" dirty="0"/>
          </a:p>
          <a:p>
            <a:r>
              <a:rPr lang="en-US" b="1" dirty="0"/>
              <a:t>Additional service hours:</a:t>
            </a:r>
          </a:p>
          <a:p>
            <a:pPr marL="165261" indent="-165261">
              <a:buFontTx/>
              <a:buChar char="-"/>
            </a:pPr>
            <a:r>
              <a:rPr lang="en-US" dirty="0"/>
              <a:t>Coupeville/Port Townsend</a:t>
            </a:r>
          </a:p>
          <a:p>
            <a:pPr marL="165261" indent="-165261">
              <a:buFontTx/>
              <a:buChar char="-"/>
            </a:pPr>
            <a:r>
              <a:rPr lang="en-US" dirty="0"/>
              <a:t>Edmonds/Kingston</a:t>
            </a:r>
          </a:p>
          <a:p>
            <a:pPr marL="165261" indent="-165261">
              <a:buFontTx/>
              <a:buChar char="-"/>
            </a:pPr>
            <a:r>
              <a:rPr lang="en-US" dirty="0"/>
              <a:t>Fauntleroy/Vashon </a:t>
            </a:r>
          </a:p>
          <a:p>
            <a:pPr marL="165261" indent="-165261">
              <a:buFontTx/>
              <a:buChar char="-"/>
            </a:pPr>
            <a:r>
              <a:rPr lang="en-US" dirty="0"/>
              <a:t>San Juan Islands </a:t>
            </a:r>
          </a:p>
          <a:p>
            <a:pPr marL="165261" indent="-165261">
              <a:buFontTx/>
              <a:buChar char="-"/>
            </a:pPr>
            <a:r>
              <a:rPr lang="en-US" dirty="0"/>
              <a:t>Point Defiance/Tahlequah</a:t>
            </a:r>
          </a:p>
          <a:p>
            <a:pPr marL="165261" indent="-165261">
              <a:buFontTx/>
              <a:buChar char="-"/>
            </a:pPr>
            <a:endParaRPr lang="en-US" dirty="0"/>
          </a:p>
          <a:p>
            <a:r>
              <a:rPr lang="en-US" b="1" dirty="0"/>
              <a:t>Increase passenger capacity: </a:t>
            </a:r>
            <a:r>
              <a:rPr lang="en-US" dirty="0"/>
              <a:t/>
            </a:r>
            <a:br>
              <a:rPr lang="en-US" dirty="0"/>
            </a:br>
            <a:r>
              <a:rPr lang="en-US" dirty="0"/>
              <a:t>- Seattle/Bainbridge and Seattle/Bremerton</a:t>
            </a:r>
          </a:p>
          <a:p>
            <a:endParaRPr lang="en-US" dirty="0"/>
          </a:p>
          <a:p>
            <a:r>
              <a:rPr lang="en-US" b="1" dirty="0"/>
              <a:t>New vessels: </a:t>
            </a:r>
          </a:p>
          <a:p>
            <a:pPr marL="165261" indent="-165261">
              <a:buFontTx/>
              <a:buChar char="-"/>
            </a:pPr>
            <a:r>
              <a:rPr lang="en-US" dirty="0"/>
              <a:t>San Juan Islands</a:t>
            </a:r>
          </a:p>
          <a:p>
            <a:pPr marL="165261" indent="-165261">
              <a:buFontTx/>
              <a:buChar char="-"/>
            </a:pPr>
            <a:r>
              <a:rPr lang="en-US" dirty="0"/>
              <a:t>Edmonds/Kingston</a:t>
            </a:r>
          </a:p>
          <a:p>
            <a:pPr marL="165261" indent="-165261">
              <a:buFontTx/>
              <a:buChar char="-"/>
            </a:pPr>
            <a:r>
              <a:rPr lang="en-US" dirty="0"/>
              <a:t>Seattle/Bremerton</a:t>
            </a:r>
          </a:p>
          <a:p>
            <a:pPr marL="165261" indent="-165261">
              <a:buFontTx/>
              <a:buChar char="-"/>
            </a:pPr>
            <a:r>
              <a:rPr lang="en-US" dirty="0"/>
              <a:t>Fauntleroy/Southworth </a:t>
            </a:r>
          </a:p>
          <a:p>
            <a:endParaRPr lang="en-US" b="1"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6</a:t>
            </a:fld>
            <a:endParaRPr lang="en-US" dirty="0"/>
          </a:p>
        </p:txBody>
      </p:sp>
    </p:spTree>
    <p:extLst>
      <p:ext uri="{BB962C8B-B14F-4D97-AF65-F5344CB8AC3E}">
        <p14:creationId xmlns:p14="http://schemas.microsoft.com/office/powerpoint/2010/main" val="425748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endParaRPr lang="en-US" baseline="0" dirty="0"/>
          </a:p>
          <a:p>
            <a:pPr marL="165261" indent="-165261">
              <a:buFont typeface="Arial" panose="020B0604020202020204" pitchFamily="34" charset="0"/>
              <a:buChar char="•"/>
            </a:pPr>
            <a:r>
              <a:rPr lang="en-US" dirty="0" smtClean="0"/>
              <a:t>The whole</a:t>
            </a:r>
            <a:r>
              <a:rPr lang="en-US" baseline="0" dirty="0" smtClean="0"/>
              <a:t> plan, on one page!</a:t>
            </a:r>
            <a:endParaRPr lang="en-US" dirty="0" smtClean="0"/>
          </a:p>
          <a:p>
            <a:pPr marL="165261" indent="-165261">
              <a:buFont typeface="Arial" panose="020B0604020202020204" pitchFamily="34" charset="0"/>
              <a:buChar char="•"/>
            </a:pPr>
            <a:r>
              <a:rPr lang="en-US" dirty="0" smtClean="0"/>
              <a:t>Building </a:t>
            </a:r>
            <a:r>
              <a:rPr lang="en-US" dirty="0"/>
              <a:t>the fleet to 26 vessels by 2040.</a:t>
            </a:r>
          </a:p>
          <a:p>
            <a:pPr marL="605956" lvl="1" indent="-165261">
              <a:buFont typeface="Arial" panose="020B0604020202020204" pitchFamily="34" charset="0"/>
              <a:buChar char="•"/>
            </a:pPr>
            <a:r>
              <a:rPr lang="en-US" dirty="0"/>
              <a:t>5 new Olympics right away, 4</a:t>
            </a:r>
            <a:r>
              <a:rPr lang="en-US" baseline="0" dirty="0"/>
              <a:t> new 124s and 7 new 144s</a:t>
            </a:r>
          </a:p>
          <a:p>
            <a:pPr marL="605956" lvl="1" indent="-165261">
              <a:buFont typeface="Arial" panose="020B0604020202020204" pitchFamily="34" charset="0"/>
              <a:buChar char="•"/>
            </a:pPr>
            <a:r>
              <a:rPr lang="en-US" baseline="0" dirty="0"/>
              <a:t>Building the reserve fleet to allow for service reliability and allow fleet to receive the required maintenance</a:t>
            </a:r>
          </a:p>
          <a:p>
            <a:pPr marL="605956" lvl="1" indent="-165261">
              <a:buFont typeface="Arial" panose="020B0604020202020204" pitchFamily="34" charset="0"/>
              <a:buChar char="•"/>
            </a:pPr>
            <a:r>
              <a:rPr lang="en-US" baseline="0" dirty="0"/>
              <a:t>By 2040, all new vessels would be build with hybrid or all-electric propulsion systems and remaining vessels would be electrified at some level.</a:t>
            </a:r>
          </a:p>
          <a:p>
            <a:pPr marL="165261" indent="-165261">
              <a:buFont typeface="Arial" panose="020B0604020202020204" pitchFamily="34" charset="0"/>
              <a:buChar char="•"/>
            </a:pPr>
            <a:r>
              <a:rPr lang="en-US" baseline="0" dirty="0"/>
              <a:t>All terminals would be electrified to serve their corresponding vessel.</a:t>
            </a:r>
          </a:p>
          <a:p>
            <a:pPr marL="605956" lvl="1" indent="-165261">
              <a:buFont typeface="Arial" panose="020B0604020202020204" pitchFamily="34" charset="0"/>
              <a:buChar char="•"/>
            </a:pPr>
            <a:r>
              <a:rPr lang="en-US" baseline="0" dirty="0"/>
              <a:t>This investment will bring fuel consumption and therefore costs and carbon emissions down tremendously. </a:t>
            </a:r>
          </a:p>
          <a:p>
            <a:pPr marL="605956" lvl="1" indent="-165261">
              <a:buFont typeface="Arial" panose="020B0604020202020204" pitchFamily="34" charset="0"/>
              <a:buChar char="•"/>
            </a:pPr>
            <a:r>
              <a:rPr lang="en-US" baseline="0" dirty="0"/>
              <a:t>Terminal improvements with the goal of route efficiency by increasing throughput of customers and minimizing dwell time. </a:t>
            </a:r>
          </a:p>
          <a:p>
            <a:pPr marL="165261" indent="-165261">
              <a:buFont typeface="Arial" panose="020B0604020202020204" pitchFamily="34" charset="0"/>
              <a:buChar char="•"/>
            </a:pPr>
            <a:r>
              <a:rPr lang="en-US" baseline="0" dirty="0"/>
              <a:t>Growth was looked at holistically—managed through terminal and vessel infrastructure, communication, information technology and other adaptive management strategies, with future ridership demand analyzed and guided by local agency plans and policies to manage that growth. </a:t>
            </a:r>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7</a:t>
            </a:fld>
            <a:endParaRPr lang="en-US" dirty="0"/>
          </a:p>
        </p:txBody>
      </p:sp>
    </p:spTree>
    <p:extLst>
      <p:ext uri="{BB962C8B-B14F-4D97-AF65-F5344CB8AC3E}">
        <p14:creationId xmlns:p14="http://schemas.microsoft.com/office/powerpoint/2010/main" val="425748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elements</a:t>
            </a:r>
            <a:r>
              <a:rPr lang="en-US" b="1" baseline="0" dirty="0" smtClean="0"/>
              <a:t> to reliable service</a:t>
            </a:r>
            <a:endParaRPr lang="en-US" b="1" dirty="0" smtClean="0"/>
          </a:p>
          <a:p>
            <a:r>
              <a:rPr lang="en-US" b="1" dirty="0" smtClean="0"/>
              <a:t>Background</a:t>
            </a:r>
            <a:r>
              <a:rPr lang="en-US" b="1" dirty="0"/>
              <a:t>:</a:t>
            </a:r>
          </a:p>
          <a:p>
            <a:pPr>
              <a:buFont typeface="Arial" panose="020B0604020202020204" pitchFamily="34" charset="0"/>
              <a:buChar char="•"/>
            </a:pPr>
            <a:r>
              <a:rPr lang="en-US" dirty="0"/>
              <a:t>Aging fleet, high utilization</a:t>
            </a:r>
          </a:p>
          <a:p>
            <a:pPr>
              <a:buFont typeface="Arial" panose="020B0604020202020204" pitchFamily="34" charset="0"/>
              <a:buChar char="•"/>
            </a:pPr>
            <a:r>
              <a:rPr lang="en-US" dirty="0"/>
              <a:t>Lack of funding</a:t>
            </a:r>
          </a:p>
          <a:p>
            <a:pPr>
              <a:buFont typeface="Arial" panose="020B0604020202020204" pitchFamily="34" charset="0"/>
              <a:buChar char="•"/>
            </a:pPr>
            <a:r>
              <a:rPr lang="en-US" dirty="0"/>
              <a:t>Prioritizing service </a:t>
            </a:r>
            <a:br>
              <a:rPr lang="en-US" dirty="0"/>
            </a:br>
            <a:r>
              <a:rPr lang="en-US" dirty="0"/>
              <a:t>over maintenance</a:t>
            </a:r>
          </a:p>
          <a:p>
            <a:pPr>
              <a:buFont typeface="Arial" panose="020B0604020202020204" pitchFamily="34" charset="0"/>
              <a:buChar char="•"/>
            </a:pPr>
            <a:r>
              <a:rPr lang="en-US" dirty="0"/>
              <a:t>Lack of relief vessels to perform </a:t>
            </a:r>
            <a:br>
              <a:rPr lang="en-US" dirty="0"/>
            </a:br>
            <a:r>
              <a:rPr lang="en-US" dirty="0"/>
              <a:t>required maintenance</a:t>
            </a:r>
          </a:p>
          <a:p>
            <a:endParaRPr lang="en-US" b="1" dirty="0"/>
          </a:p>
          <a:p>
            <a:pPr>
              <a:buFont typeface="Arial" panose="020B0604020202020204" pitchFamily="34" charset="0"/>
              <a:buChar char="•"/>
            </a:pPr>
            <a:r>
              <a:rPr lang="en-US" sz="1600" dirty="0"/>
              <a:t>Stabilize the fleet</a:t>
            </a:r>
          </a:p>
          <a:p>
            <a:pPr lvl="1"/>
            <a:r>
              <a:rPr lang="en-US" sz="1600" dirty="0">
                <a:solidFill>
                  <a:schemeClr val="tx1">
                    <a:lumMod val="65000"/>
                    <a:lumOff val="35000"/>
                  </a:schemeClr>
                </a:solidFill>
              </a:rPr>
              <a:t>Build five new Olympic Class vessel(s) immediately using existing </a:t>
            </a:r>
            <a:r>
              <a:rPr lang="en-US" sz="1600" dirty="0" smtClean="0">
                <a:solidFill>
                  <a:schemeClr val="tx1">
                    <a:lumMod val="65000"/>
                    <a:lumOff val="35000"/>
                  </a:schemeClr>
                </a:solidFill>
              </a:rPr>
              <a:t>contract—followed </a:t>
            </a:r>
            <a:r>
              <a:rPr lang="en-US" sz="1600" dirty="0">
                <a:solidFill>
                  <a:schemeClr val="tx1">
                    <a:lumMod val="65000"/>
                    <a:lumOff val="35000"/>
                  </a:schemeClr>
                </a:solidFill>
              </a:rPr>
              <a:t>by—long-term, comprehensive replacement program </a:t>
            </a:r>
          </a:p>
          <a:p>
            <a:pPr lvl="1"/>
            <a:r>
              <a:rPr lang="en-US" sz="1600" dirty="0">
                <a:solidFill>
                  <a:schemeClr val="tx1">
                    <a:lumMod val="65000"/>
                    <a:lumOff val="35000"/>
                  </a:schemeClr>
                </a:solidFill>
              </a:rPr>
              <a:t>Increase fleet size to allow for maintenance needs</a:t>
            </a:r>
          </a:p>
          <a:p>
            <a:pPr lvl="1"/>
            <a:r>
              <a:rPr lang="en-US" sz="1600" dirty="0">
                <a:solidFill>
                  <a:schemeClr val="tx1">
                    <a:lumMod val="65000"/>
                    <a:lumOff val="35000"/>
                  </a:schemeClr>
                </a:solidFill>
              </a:rPr>
              <a:t>Review policies regarding vessel lifespan, contracting restrictions and vessel procurement processes.</a:t>
            </a:r>
          </a:p>
          <a:p>
            <a:pPr>
              <a:buFont typeface="Arial" panose="020B0604020202020204" pitchFamily="34" charset="0"/>
              <a:buChar char="•"/>
            </a:pPr>
            <a:r>
              <a:rPr lang="en-US" sz="1600" dirty="0"/>
              <a:t>Maintain and improve terminal efficiency</a:t>
            </a:r>
          </a:p>
          <a:p>
            <a:pPr lvl="1"/>
            <a:r>
              <a:rPr lang="en-US" sz="1600" dirty="0">
                <a:solidFill>
                  <a:schemeClr val="tx1">
                    <a:lumMod val="65000"/>
                    <a:lumOff val="35000"/>
                  </a:schemeClr>
                </a:solidFill>
              </a:rPr>
              <a:t>Investments to improve operational efficiencies</a:t>
            </a:r>
          </a:p>
          <a:p>
            <a:pPr>
              <a:buFont typeface="Arial" panose="020B0604020202020204" pitchFamily="34" charset="0"/>
              <a:buChar char="•"/>
            </a:pPr>
            <a:r>
              <a:rPr lang="en-US" sz="1600" dirty="0"/>
              <a:t>Develop Workforce</a:t>
            </a:r>
          </a:p>
          <a:p>
            <a:pPr lvl="1"/>
            <a:r>
              <a:rPr lang="en-US" sz="1600" dirty="0">
                <a:solidFill>
                  <a:schemeClr val="tx1">
                    <a:lumMod val="65000"/>
                    <a:lumOff val="35000"/>
                  </a:schemeClr>
                </a:solidFill>
              </a:rPr>
              <a:t>Develop, invest and improve strategies to attract, retain and develop talent.</a:t>
            </a:r>
          </a:p>
          <a:p>
            <a:endParaRPr lang="en-US" b="1" dirty="0"/>
          </a:p>
          <a:p>
            <a:r>
              <a:rPr lang="en-US" b="1" dirty="0"/>
              <a:t>We are recommending several actions to stabilize the fleet, including: </a:t>
            </a:r>
            <a:r>
              <a:rPr lang="en-US" dirty="0"/>
              <a:t>Building five new Olympic Class vessel(s) immediately, in service by 2022/2023</a:t>
            </a:r>
          </a:p>
          <a:p>
            <a:pPr>
              <a:buFont typeface="Arial" panose="020B0604020202020204" pitchFamily="34" charset="0"/>
              <a:buChar char="•"/>
            </a:pPr>
            <a:r>
              <a:rPr lang="en-US" sz="1600" dirty="0"/>
              <a:t>Stabilize the fleet</a:t>
            </a:r>
          </a:p>
          <a:p>
            <a:pPr lvl="1"/>
            <a:r>
              <a:rPr lang="en-US" sz="1600" dirty="0"/>
              <a:t>Build five new Olympic Class vessel(s) immediately using existing </a:t>
            </a:r>
            <a:r>
              <a:rPr lang="en-US" sz="1600" dirty="0" smtClean="0"/>
              <a:t>contract—followed </a:t>
            </a:r>
            <a:r>
              <a:rPr lang="en-US" sz="1600" dirty="0"/>
              <a:t>by—long-term, comprehensive replacement program </a:t>
            </a:r>
          </a:p>
          <a:p>
            <a:pPr lvl="1"/>
            <a:r>
              <a:rPr lang="en-US" sz="1600" dirty="0"/>
              <a:t>Increase fleet size to allow for maintenance needs</a:t>
            </a:r>
          </a:p>
          <a:p>
            <a:pPr lvl="1"/>
            <a:r>
              <a:rPr lang="en-US" sz="1600" dirty="0"/>
              <a:t>Review policies regarding vessel lifespan, contracting restrictions and vessel procurement processes.</a:t>
            </a:r>
          </a:p>
          <a:p>
            <a:pPr>
              <a:buFont typeface="Arial" panose="020B0604020202020204" pitchFamily="34" charset="0"/>
              <a:buChar char="•"/>
            </a:pPr>
            <a:r>
              <a:rPr lang="en-US" sz="1600" dirty="0"/>
              <a:t>Maintain and improve terminal efficiency</a:t>
            </a:r>
          </a:p>
          <a:p>
            <a:pPr lvl="1"/>
            <a:r>
              <a:rPr lang="en-US" sz="1600" dirty="0"/>
              <a:t>Investments to improve operational efficiencies</a:t>
            </a:r>
          </a:p>
          <a:p>
            <a:pPr>
              <a:buFont typeface="Arial" panose="020B0604020202020204" pitchFamily="34" charset="0"/>
              <a:buChar char="•"/>
            </a:pPr>
            <a:r>
              <a:rPr lang="en-US" sz="1600" dirty="0"/>
              <a:t>Develop Workforce</a:t>
            </a:r>
          </a:p>
          <a:p>
            <a:pPr lvl="1"/>
            <a:r>
              <a:rPr lang="en-US" sz="1600" dirty="0"/>
              <a:t>Develop, invest and improve strategies to attract, retain and develop talent.</a:t>
            </a:r>
          </a:p>
          <a:p>
            <a:endParaRPr lang="en-US" dirty="0"/>
          </a:p>
          <a:p>
            <a:r>
              <a:rPr lang="en-US" b="1" dirty="0"/>
              <a:t>We also recommend reviewing policies:</a:t>
            </a:r>
          </a:p>
          <a:p>
            <a:pPr marL="275434" indent="-275434">
              <a:buFont typeface="Arial" panose="020B0604020202020204" pitchFamily="34" charset="0"/>
              <a:buChar char="•"/>
            </a:pPr>
            <a:r>
              <a:rPr lang="en-US" dirty="0">
                <a:solidFill>
                  <a:srgbClr val="FF0000"/>
                </a:solidFill>
              </a:rPr>
              <a:t>Review vessel useful life within Life Cycle Cost Models </a:t>
            </a:r>
          </a:p>
          <a:p>
            <a:pPr marL="275434" indent="-275434">
              <a:buFont typeface="Arial" panose="020B0604020202020204" pitchFamily="34" charset="0"/>
              <a:buChar char="•"/>
            </a:pPr>
            <a:r>
              <a:rPr lang="en-US" dirty="0"/>
              <a:t>Review contracting restrictions on shipyard contracts to streamline building process</a:t>
            </a:r>
          </a:p>
          <a:p>
            <a:pPr marL="275434" indent="-275434">
              <a:buFont typeface="Arial" panose="020B0604020202020204" pitchFamily="34" charset="0"/>
              <a:buChar char="•"/>
            </a:pPr>
            <a:r>
              <a:rPr lang="en-US" dirty="0"/>
              <a:t>Implement public education and outreach campaign on the state of the ferry system and its importance to economy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8</a:t>
            </a:fld>
            <a:endParaRPr lang="en-US" dirty="0"/>
          </a:p>
        </p:txBody>
      </p:sp>
    </p:spTree>
    <p:extLst>
      <p:ext uri="{BB962C8B-B14F-4D97-AF65-F5344CB8AC3E}">
        <p14:creationId xmlns:p14="http://schemas.microsoft.com/office/powerpoint/2010/main" val="354973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Enhance technology, cost efficiencies, redundancy, flexibility and reduce emissions through comprehensive construction program</a:t>
            </a:r>
          </a:p>
          <a:p>
            <a:pPr defTabSz="881390">
              <a:defRPr/>
            </a:pPr>
            <a:endParaRPr lang="en-US" dirty="0"/>
          </a:p>
          <a:p>
            <a:pPr defTabSz="881390">
              <a:defRPr/>
            </a:pPr>
            <a:r>
              <a:rPr lang="en-US" dirty="0"/>
              <a:t>Conflict of priorities and resources: trip reliability vs out of service time and </a:t>
            </a:r>
          </a:p>
          <a:p>
            <a:pPr defTabSz="881390">
              <a:defRPr/>
            </a:pPr>
            <a:r>
              <a:rPr lang="en-US" dirty="0"/>
              <a:t>This is an increase from 8 weeks currently, which is not able to be utilized due to priority of service.</a:t>
            </a:r>
          </a:p>
          <a:p>
            <a:pPr defTabSz="881390">
              <a:defRPr/>
            </a:pPr>
            <a:endParaRPr lang="en-US" dirty="0"/>
          </a:p>
          <a:p>
            <a:pPr defTabSz="881390">
              <a:defRPr/>
            </a:pPr>
            <a:r>
              <a:rPr lang="en-US" dirty="0"/>
              <a:t>Cost efficiencies through: similar vessel platform, electrification, workforce efficiencies (crew size and training)</a:t>
            </a:r>
          </a:p>
          <a:p>
            <a:pPr defTabSz="881390">
              <a:defRPr/>
            </a:pPr>
            <a:endParaRPr lang="en-US" dirty="0"/>
          </a:p>
          <a:p>
            <a:pPr defTabSz="881390">
              <a:defRPr/>
            </a:pPr>
            <a:r>
              <a:rPr lang="en-US" dirty="0"/>
              <a:t>Add performance measure regarding vessel reliability.</a:t>
            </a:r>
          </a:p>
          <a:p>
            <a:endParaRPr lang="en-US" dirty="0"/>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9</a:t>
            </a:fld>
            <a:endParaRPr lang="en-US" dirty="0"/>
          </a:p>
        </p:txBody>
      </p:sp>
    </p:spTree>
    <p:extLst>
      <p:ext uri="{BB962C8B-B14F-4D97-AF65-F5344CB8AC3E}">
        <p14:creationId xmlns:p14="http://schemas.microsoft.com/office/powerpoint/2010/main" val="405065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4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08350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432464" y="3354676"/>
            <a:ext cx="4021699"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4726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112" y="506501"/>
            <a:ext cx="8295209"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433113" y="1262591"/>
            <a:ext cx="8295209" cy="315647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3368822" y="4556787"/>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9" name="Picture Placeholder 2"/>
          <p:cNvSpPr>
            <a:spLocks noGrp="1"/>
          </p:cNvSpPr>
          <p:nvPr>
            <p:ph type="pic" idx="15"/>
          </p:nvPr>
        </p:nvSpPr>
        <p:spPr>
          <a:xfrm>
            <a:off x="423366" y="4555033"/>
            <a:ext cx="2430483" cy="1497489"/>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Picture Placeholder 2"/>
          <p:cNvSpPr>
            <a:spLocks noGrp="1"/>
          </p:cNvSpPr>
          <p:nvPr>
            <p:ph type="pic" idx="16"/>
          </p:nvPr>
        </p:nvSpPr>
        <p:spPr>
          <a:xfrm>
            <a:off x="6296080" y="4555034"/>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Tree>
    <p:extLst>
      <p:ext uri="{BB962C8B-B14F-4D97-AF65-F5344CB8AC3E}">
        <p14:creationId xmlns:p14="http://schemas.microsoft.com/office/powerpoint/2010/main" val="66898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F4DC548-87D8-475C-8782-90E7B77F59CC}"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555D-26F7-4756-96E3-8F1D69C234F8}" type="slidenum">
              <a:rPr lang="en-US" smtClean="0"/>
              <a:t>‹#›</a:t>
            </a:fld>
            <a:endParaRPr lang="en-US"/>
          </a:p>
        </p:txBody>
      </p:sp>
    </p:spTree>
    <p:extLst>
      <p:ext uri="{BB962C8B-B14F-4D97-AF65-F5344CB8AC3E}">
        <p14:creationId xmlns:p14="http://schemas.microsoft.com/office/powerpoint/2010/main" val="239455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0180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66313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9701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1815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27855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0245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362257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54702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50362"/>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2007499"/>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1117100"/>
            <a:ext cx="5486400" cy="804862"/>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94750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6779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
        <p:nvSpPr>
          <p:cNvPr id="7" name="Picture Placeholder 2"/>
          <p:cNvSpPr>
            <a:spLocks noGrp="1"/>
          </p:cNvSpPr>
          <p:nvPr>
            <p:ph type="pic" idx="13"/>
          </p:nvPr>
        </p:nvSpPr>
        <p:spPr>
          <a:xfrm>
            <a:off x="432464" y="3354676"/>
            <a:ext cx="4021699"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106369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112" y="506501"/>
            <a:ext cx="8295209"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433113" y="1262591"/>
            <a:ext cx="8295209" cy="315647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
        <p:nvSpPr>
          <p:cNvPr id="7" name="Picture Placeholder 2"/>
          <p:cNvSpPr>
            <a:spLocks noGrp="1"/>
          </p:cNvSpPr>
          <p:nvPr>
            <p:ph type="pic" idx="13"/>
          </p:nvPr>
        </p:nvSpPr>
        <p:spPr>
          <a:xfrm>
            <a:off x="3368822" y="4556787"/>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9" name="Picture Placeholder 2"/>
          <p:cNvSpPr>
            <a:spLocks noGrp="1"/>
          </p:cNvSpPr>
          <p:nvPr>
            <p:ph type="pic" idx="15"/>
          </p:nvPr>
        </p:nvSpPr>
        <p:spPr>
          <a:xfrm>
            <a:off x="423366" y="4555033"/>
            <a:ext cx="2430483" cy="1497489"/>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Picture Placeholder 2"/>
          <p:cNvSpPr>
            <a:spLocks noGrp="1"/>
          </p:cNvSpPr>
          <p:nvPr>
            <p:ph type="pic" idx="16"/>
          </p:nvPr>
        </p:nvSpPr>
        <p:spPr>
          <a:xfrm>
            <a:off x="6296080" y="4555034"/>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Tree>
    <p:extLst>
      <p:ext uri="{BB962C8B-B14F-4D97-AF65-F5344CB8AC3E}">
        <p14:creationId xmlns:p14="http://schemas.microsoft.com/office/powerpoint/2010/main" val="1477263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01556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3942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21156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6850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4567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903964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84197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46447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50362"/>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2007499"/>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1117100"/>
            <a:ext cx="5486400" cy="804862"/>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22524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52968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
        <p:nvSpPr>
          <p:cNvPr id="7" name="Picture Placeholder 2"/>
          <p:cNvSpPr>
            <a:spLocks noGrp="1"/>
          </p:cNvSpPr>
          <p:nvPr>
            <p:ph type="pic" idx="13"/>
          </p:nvPr>
        </p:nvSpPr>
        <p:spPr>
          <a:xfrm>
            <a:off x="432464" y="3354676"/>
            <a:ext cx="4021699"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4157934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112" y="506501"/>
            <a:ext cx="8295209"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433113" y="1262591"/>
            <a:ext cx="8295209" cy="315647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solidFill>
                  <a:prstClr val="white"/>
                </a:solidFill>
              </a:rPr>
              <a:pPr>
                <a:defRPr/>
              </a:pPr>
              <a:t>‹#›</a:t>
            </a:fld>
            <a:endParaRPr lang="en-US" dirty="0">
              <a:solidFill>
                <a:prstClr val="white"/>
              </a:solidFill>
            </a:endParaRPr>
          </a:p>
        </p:txBody>
      </p:sp>
      <p:sp>
        <p:nvSpPr>
          <p:cNvPr id="7" name="Picture Placeholder 2"/>
          <p:cNvSpPr>
            <a:spLocks noGrp="1"/>
          </p:cNvSpPr>
          <p:nvPr>
            <p:ph type="pic" idx="13"/>
          </p:nvPr>
        </p:nvSpPr>
        <p:spPr>
          <a:xfrm>
            <a:off x="3368822" y="4556787"/>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9" name="Picture Placeholder 2"/>
          <p:cNvSpPr>
            <a:spLocks noGrp="1"/>
          </p:cNvSpPr>
          <p:nvPr>
            <p:ph type="pic" idx="15"/>
          </p:nvPr>
        </p:nvSpPr>
        <p:spPr>
          <a:xfrm>
            <a:off x="423366" y="4555033"/>
            <a:ext cx="2430483" cy="1497489"/>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Picture Placeholder 2"/>
          <p:cNvSpPr>
            <a:spLocks noGrp="1"/>
          </p:cNvSpPr>
          <p:nvPr>
            <p:ph type="pic" idx="16"/>
          </p:nvPr>
        </p:nvSpPr>
        <p:spPr>
          <a:xfrm>
            <a:off x="6296080" y="4555034"/>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Tree>
    <p:extLst>
      <p:ext uri="{BB962C8B-B14F-4D97-AF65-F5344CB8AC3E}">
        <p14:creationId xmlns:p14="http://schemas.microsoft.com/office/powerpoint/2010/main" val="212205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4004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4581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88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10740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32980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50362"/>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2007499"/>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1117100"/>
            <a:ext cx="5486400" cy="804862"/>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919361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2009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 id="2147483672" r:id="rId11"/>
    <p:sldLayoutId id="214748371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2141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2510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9.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457854" y="4435925"/>
            <a:ext cx="6710226"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indent="0">
              <a:buNone/>
            </a:pPr>
            <a:r>
              <a:rPr lang="en-US" sz="1600" dirty="0">
                <a:cs typeface="Arial" charset="0"/>
              </a:rPr>
              <a:t> </a:t>
            </a:r>
          </a:p>
          <a:p>
            <a:pPr marL="0" indent="0">
              <a:buNone/>
            </a:pPr>
            <a:r>
              <a:rPr lang="en-US" sz="1600" dirty="0">
                <a:cs typeface="Arial" charset="0"/>
              </a:rPr>
              <a:t>Ray Deardorf, WSF Senior Planning Manager</a:t>
            </a:r>
          </a:p>
          <a:p>
            <a:pPr eaLnBrk="1" hangingPunct="1">
              <a:spcBef>
                <a:spcPct val="20000"/>
              </a:spcBef>
              <a:buFont typeface="Arial" charset="0"/>
              <a:buNone/>
            </a:pPr>
            <a:endParaRPr lang="en-US" sz="1600" dirty="0">
              <a:cs typeface="Arial" charset="0"/>
            </a:endParaRPr>
          </a:p>
          <a:p>
            <a:pPr eaLnBrk="1" hangingPunct="1">
              <a:spcBef>
                <a:spcPct val="20000"/>
              </a:spcBef>
              <a:buFont typeface="Arial" charset="0"/>
              <a:buNone/>
            </a:pPr>
            <a:r>
              <a:rPr lang="en-US" sz="1600" dirty="0">
                <a:cs typeface="Arial" charset="0"/>
              </a:rPr>
              <a:t>September 20, 2018</a:t>
            </a:r>
          </a:p>
        </p:txBody>
      </p:sp>
      <p:sp>
        <p:nvSpPr>
          <p:cNvPr id="3" name="TextBox 2"/>
          <p:cNvSpPr txBox="1"/>
          <p:nvPr/>
        </p:nvSpPr>
        <p:spPr>
          <a:xfrm>
            <a:off x="556381" y="1260260"/>
            <a:ext cx="7418038" cy="1200329"/>
          </a:xfrm>
          <a:prstGeom prst="rect">
            <a:avLst/>
          </a:prstGeom>
          <a:noFill/>
        </p:spPr>
        <p:txBody>
          <a:bodyPr wrap="square" rtlCol="0">
            <a:spAutoFit/>
          </a:bodyPr>
          <a:lstStyle/>
          <a:p>
            <a:r>
              <a:rPr lang="en-US" sz="3600" dirty="0">
                <a:solidFill>
                  <a:srgbClr val="1D7D5B"/>
                </a:solidFill>
                <a:latin typeface="Arial Black"/>
                <a:cs typeface="Arial Black"/>
              </a:rPr>
              <a:t>Washington State Ferries</a:t>
            </a:r>
            <a:br>
              <a:rPr lang="en-US" sz="3600" dirty="0">
                <a:solidFill>
                  <a:srgbClr val="1D7D5B"/>
                </a:solidFill>
                <a:latin typeface="Arial Black"/>
                <a:cs typeface="Arial Black"/>
              </a:rPr>
            </a:br>
            <a:r>
              <a:rPr lang="en-US" sz="3600" dirty="0" smtClean="0">
                <a:solidFill>
                  <a:srgbClr val="1D7D5B"/>
                </a:solidFill>
                <a:latin typeface="Arial Black"/>
                <a:cs typeface="Arial Black"/>
              </a:rPr>
              <a:t>Draft 2040 </a:t>
            </a:r>
            <a:r>
              <a:rPr lang="en-US" sz="3600" dirty="0">
                <a:solidFill>
                  <a:srgbClr val="1D7D5B"/>
                </a:solidFill>
                <a:latin typeface="Arial Black"/>
                <a:cs typeface="Arial Black"/>
              </a:rPr>
              <a:t>Long Range Plan </a:t>
            </a:r>
          </a:p>
        </p:txBody>
      </p:sp>
      <p:sp>
        <p:nvSpPr>
          <p:cNvPr id="4" name="TextBox 3"/>
          <p:cNvSpPr txBox="1"/>
          <p:nvPr/>
        </p:nvSpPr>
        <p:spPr>
          <a:xfrm>
            <a:off x="556381" y="3025064"/>
            <a:ext cx="7147076" cy="523220"/>
          </a:xfrm>
          <a:prstGeom prst="rect">
            <a:avLst/>
          </a:prstGeom>
          <a:noFill/>
        </p:spPr>
        <p:txBody>
          <a:bodyPr wrap="square" rtlCol="0">
            <a:spAutoFit/>
          </a:bodyPr>
          <a:lstStyle/>
          <a:p>
            <a:r>
              <a:rPr lang="en-US" sz="2800" b="1" dirty="0">
                <a:solidFill>
                  <a:schemeClr val="tx1">
                    <a:lumMod val="65000"/>
                    <a:lumOff val="35000"/>
                  </a:schemeClr>
                </a:solidFill>
                <a:latin typeface="Arial"/>
                <a:cs typeface="Arial"/>
              </a:rPr>
              <a:t>Kitsap Regional Coordinating Council</a:t>
            </a:r>
          </a:p>
        </p:txBody>
      </p:sp>
    </p:spTree>
    <p:extLst>
      <p:ext uri="{BB962C8B-B14F-4D97-AF65-F5344CB8AC3E}">
        <p14:creationId xmlns:p14="http://schemas.microsoft.com/office/powerpoint/2010/main" val="65927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10</a:t>
            </a:fld>
            <a:endParaRPr lang="en-US" dirty="0"/>
          </a:p>
        </p:txBody>
      </p:sp>
      <p:pic>
        <p:nvPicPr>
          <p:cNvPr id="6146" name="Picture 2" descr="\\sea10\BRIDGE\1700906 (WSF 2040 Long Range Plan)\20 - Draft Plan\PHOTOS\35419966731_8c37b8c7b4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2729" y="2375066"/>
            <a:ext cx="2880225" cy="19079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5051" y="1513648"/>
            <a:ext cx="8636319" cy="1585049"/>
          </a:xfrm>
          <a:prstGeom prst="rect">
            <a:avLst/>
          </a:prstGeom>
        </p:spPr>
        <p:txBody>
          <a:bodyPr wrap="square">
            <a:spAutoFit/>
          </a:bodyPr>
          <a:lstStyle/>
          <a:p>
            <a:pPr>
              <a:spcBef>
                <a:spcPts val="0"/>
              </a:spcBef>
              <a:spcAft>
                <a:spcPts val="600"/>
              </a:spcAft>
            </a:pPr>
            <a:r>
              <a:rPr lang="en-US" sz="2000" b="1" dirty="0"/>
              <a:t>Draft Plan recommendations: </a:t>
            </a:r>
          </a:p>
          <a:p>
            <a:pPr marL="285750" indent="-285750">
              <a:spcBef>
                <a:spcPts val="0"/>
              </a:spcBef>
              <a:buFont typeface="Arial" panose="020B0604020202020204" pitchFamily="34" charset="0"/>
              <a:buChar char="•"/>
            </a:pPr>
            <a:r>
              <a:rPr lang="en-US" dirty="0"/>
              <a:t>Build new vessels to provide reliable service during scheduled maintenance and allow for needed maintenance time. </a:t>
            </a:r>
          </a:p>
          <a:p>
            <a:pPr marL="285750" indent="-285750">
              <a:spcBef>
                <a:spcPts val="0"/>
              </a:spcBef>
              <a:buFont typeface="Arial" panose="020B0604020202020204" pitchFamily="34" charset="0"/>
              <a:buChar char="•"/>
            </a:pPr>
            <a:r>
              <a:rPr lang="en-US" dirty="0"/>
              <a:t>Plan more time for maintenance.</a:t>
            </a:r>
          </a:p>
          <a:p>
            <a:pPr marL="285750" indent="-285750">
              <a:spcBef>
                <a:spcPts val="0"/>
              </a:spcBef>
              <a:buFont typeface="Arial" panose="020B0604020202020204" pitchFamily="34" charset="0"/>
              <a:buChar char="•"/>
            </a:pPr>
            <a:r>
              <a:rPr lang="en-US" dirty="0"/>
              <a:t>Enhance service when relief fleet is available. </a:t>
            </a:r>
          </a:p>
        </p:txBody>
      </p:sp>
      <p:sp>
        <p:nvSpPr>
          <p:cNvPr id="9" name="Title 1"/>
          <p:cNvSpPr txBox="1">
            <a:spLocks/>
          </p:cNvSpPr>
          <p:nvPr/>
        </p:nvSpPr>
        <p:spPr>
          <a:xfrm>
            <a:off x="365051" y="193121"/>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Reliable service—</a:t>
            </a:r>
            <a:r>
              <a:rPr lang="en-US" sz="2400" dirty="0">
                <a:solidFill>
                  <a:schemeClr val="tx1">
                    <a:lumMod val="65000"/>
                    <a:lumOff val="35000"/>
                  </a:schemeClr>
                </a:solidFill>
              </a:rPr>
              <a:t>Invest in new vessels to maintain reliable service. </a:t>
            </a:r>
          </a:p>
        </p:txBody>
      </p:sp>
      <p:graphicFrame>
        <p:nvGraphicFramePr>
          <p:cNvPr id="3" name="Table 2"/>
          <p:cNvGraphicFramePr>
            <a:graphicFrameLocks noGrp="1"/>
          </p:cNvGraphicFramePr>
          <p:nvPr>
            <p:extLst>
              <p:ext uri="{D42A27DB-BD31-4B8C-83A1-F6EECF244321}">
                <p14:modId xmlns:p14="http://schemas.microsoft.com/office/powerpoint/2010/main" val="4109646298"/>
              </p:ext>
            </p:extLst>
          </p:nvPr>
        </p:nvGraphicFramePr>
        <p:xfrm>
          <a:off x="754380" y="3320120"/>
          <a:ext cx="7349490" cy="1994830"/>
        </p:xfrm>
        <a:graphic>
          <a:graphicData uri="http://schemas.openxmlformats.org/drawingml/2006/table">
            <a:tbl>
              <a:tblPr>
                <a:tableStyleId>{BDBED569-4797-4DF1-A0F4-6AAB3CD982D8}</a:tableStyleId>
              </a:tblPr>
              <a:tblGrid>
                <a:gridCol w="3532714">
                  <a:extLst>
                    <a:ext uri="{9D8B030D-6E8A-4147-A177-3AD203B41FA5}">
                      <a16:colId xmlns:a16="http://schemas.microsoft.com/office/drawing/2014/main" val="20000"/>
                    </a:ext>
                  </a:extLst>
                </a:gridCol>
                <a:gridCol w="1674457">
                  <a:extLst>
                    <a:ext uri="{9D8B030D-6E8A-4147-A177-3AD203B41FA5}">
                      <a16:colId xmlns:a16="http://schemas.microsoft.com/office/drawing/2014/main" val="20001"/>
                    </a:ext>
                  </a:extLst>
                </a:gridCol>
                <a:gridCol w="2142319">
                  <a:extLst>
                    <a:ext uri="{9D8B030D-6E8A-4147-A177-3AD203B41FA5}">
                      <a16:colId xmlns:a16="http://schemas.microsoft.com/office/drawing/2014/main" val="20002"/>
                    </a:ext>
                  </a:extLst>
                </a:gridCol>
              </a:tblGrid>
              <a:tr h="1069712">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Fleet size</a:t>
                      </a:r>
                      <a:endParaRPr lang="en-US" sz="160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Planned annual maintenance weeks per vessel</a:t>
                      </a:r>
                      <a:endParaRPr lang="en-US" sz="160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0"/>
                  </a:ext>
                </a:extLst>
              </a:tr>
              <a:tr h="458070">
                <a:tc>
                  <a:txBody>
                    <a:bodyPr/>
                    <a:lstStyle/>
                    <a:p>
                      <a:pPr algn="l" fontAlgn="b"/>
                      <a:r>
                        <a:rPr lang="en-US" sz="1600" u="none" strike="noStrike" dirty="0">
                          <a:effectLst/>
                        </a:rPr>
                        <a:t>Existing policy</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23*</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8</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7048">
                <a:tc>
                  <a:txBody>
                    <a:bodyPr/>
                    <a:lstStyle/>
                    <a:p>
                      <a:pPr algn="l" fontAlgn="b"/>
                      <a:r>
                        <a:rPr lang="en-US" sz="1600" b="1" u="none" strike="noStrike" dirty="0">
                          <a:effectLst/>
                        </a:rPr>
                        <a:t>Long Range Plan recommendation</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26</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12</a:t>
                      </a:r>
                      <a:endParaRPr lang="en-US"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sp>
        <p:nvSpPr>
          <p:cNvPr id="2" name="Rectangle 1"/>
          <p:cNvSpPr/>
          <p:nvPr/>
        </p:nvSpPr>
        <p:spPr>
          <a:xfrm>
            <a:off x="365051" y="5536373"/>
            <a:ext cx="7887409" cy="369332"/>
          </a:xfrm>
          <a:prstGeom prst="rect">
            <a:avLst/>
          </a:prstGeom>
        </p:spPr>
        <p:txBody>
          <a:bodyPr wrap="square">
            <a:spAutoFit/>
          </a:bodyPr>
          <a:lstStyle/>
          <a:p>
            <a:pPr>
              <a:spcBef>
                <a:spcPts val="0"/>
              </a:spcBef>
            </a:pPr>
            <a:r>
              <a:rPr lang="en-US" dirty="0"/>
              <a:t>*</a:t>
            </a:r>
            <a:r>
              <a:rPr lang="en-US" sz="1400" dirty="0"/>
              <a:t>Fleet temporarily increased to 23 from 22 after Suquamish added and before </a:t>
            </a:r>
            <a:r>
              <a:rPr lang="en-US" sz="1400" dirty="0" err="1"/>
              <a:t>Hyak</a:t>
            </a:r>
            <a:r>
              <a:rPr lang="en-US" sz="1400" dirty="0"/>
              <a:t> retires. </a:t>
            </a:r>
          </a:p>
        </p:txBody>
      </p:sp>
    </p:spTree>
    <p:extLst>
      <p:ext uri="{BB962C8B-B14F-4D97-AF65-F5344CB8AC3E}">
        <p14:creationId xmlns:p14="http://schemas.microsoft.com/office/powerpoint/2010/main" val="16126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0875E0-E3B8-42DF-8AE6-63020E0751D0}"/>
              </a:ext>
            </a:extLst>
          </p:cNvPr>
          <p:cNvSpPr>
            <a:spLocks noGrp="1"/>
          </p:cNvSpPr>
          <p:nvPr>
            <p:ph sz="half" idx="2"/>
          </p:nvPr>
        </p:nvSpPr>
        <p:spPr>
          <a:xfrm>
            <a:off x="4367048" y="1600200"/>
            <a:ext cx="4319752" cy="4525963"/>
          </a:xfrm>
        </p:spPr>
        <p:txBody>
          <a:bodyPr/>
          <a:lstStyle/>
          <a:p>
            <a:pPr marL="0" indent="0">
              <a:buNone/>
            </a:pPr>
            <a:r>
              <a:rPr lang="en-US" sz="2000" b="1" dirty="0"/>
              <a:t>Draft Plan recommendations:</a:t>
            </a:r>
          </a:p>
          <a:p>
            <a:r>
              <a:rPr lang="en-US" sz="2000" dirty="0"/>
              <a:t>Improve dwell time and reduce operational conflicts. </a:t>
            </a:r>
          </a:p>
          <a:p>
            <a:r>
              <a:rPr lang="en-US" sz="2000" dirty="0"/>
              <a:t>Enhance multimodal connections.</a:t>
            </a:r>
          </a:p>
          <a:p>
            <a:r>
              <a:rPr lang="en-US" sz="2000" dirty="0"/>
              <a:t>Add electric vessel charging and infrastructure.  </a:t>
            </a:r>
          </a:p>
          <a:p>
            <a:r>
              <a:rPr lang="en-US" sz="2000" dirty="0"/>
              <a:t>Establish dwell time performance measures.</a:t>
            </a:r>
          </a:p>
          <a:p>
            <a:endParaRPr lang="en-US" sz="1700" dirty="0"/>
          </a:p>
          <a:p>
            <a:endParaRPr lang="en-US" sz="1700" dirty="0"/>
          </a:p>
          <a:p>
            <a:pPr lvl="1"/>
            <a:endParaRPr lang="en-US" sz="1800" b="1" dirty="0"/>
          </a:p>
          <a:p>
            <a:endParaRPr lang="en-US" dirty="0"/>
          </a:p>
        </p:txBody>
      </p:sp>
      <p:sp>
        <p:nvSpPr>
          <p:cNvPr id="5" name="Slide Number Placeholder 4">
            <a:extLst>
              <a:ext uri="{FF2B5EF4-FFF2-40B4-BE49-F238E27FC236}">
                <a16:creationId xmlns:a16="http://schemas.microsoft.com/office/drawing/2014/main" id="{37087C0D-A6CF-4A48-879A-E7B8334357F1}"/>
              </a:ext>
            </a:extLst>
          </p:cNvPr>
          <p:cNvSpPr>
            <a:spLocks noGrp="1"/>
          </p:cNvSpPr>
          <p:nvPr>
            <p:ph type="sldNum" sz="quarter" idx="12"/>
          </p:nvPr>
        </p:nvSpPr>
        <p:spPr/>
        <p:txBody>
          <a:bodyPr/>
          <a:lstStyle/>
          <a:p>
            <a:pPr>
              <a:defRPr/>
            </a:pPr>
            <a:fld id="{07A1B390-8C00-49C7-BEED-470B249615B6}" type="slidenum">
              <a:rPr lang="en-US" smtClean="0"/>
              <a:pPr>
                <a:defRPr/>
              </a:pPr>
              <a:t>11</a:t>
            </a:fld>
            <a:endParaRPr lang="en-US" dirty="0"/>
          </a:p>
        </p:txBody>
      </p:sp>
      <p:sp>
        <p:nvSpPr>
          <p:cNvPr id="7" name="Title 1"/>
          <p:cNvSpPr txBox="1">
            <a:spLocks/>
          </p:cNvSpPr>
          <p:nvPr/>
        </p:nvSpPr>
        <p:spPr>
          <a:xfrm>
            <a:off x="365051" y="193121"/>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Reliable service—</a:t>
            </a:r>
            <a:r>
              <a:rPr lang="en-US" sz="2400" dirty="0">
                <a:solidFill>
                  <a:schemeClr val="tx1">
                    <a:lumMod val="65000"/>
                    <a:lumOff val="35000"/>
                  </a:schemeClr>
                </a:solidFill>
              </a:rPr>
              <a:t>Preserve and improve terminals</a:t>
            </a:r>
          </a:p>
        </p:txBody>
      </p:sp>
      <p:pic>
        <p:nvPicPr>
          <p:cNvPr id="5123" name="Picture 37"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59" y="1571210"/>
            <a:ext cx="3411941" cy="488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3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E2031-CE10-459C-8006-AFAEBC0870DA}"/>
              </a:ext>
            </a:extLst>
          </p:cNvPr>
          <p:cNvSpPr>
            <a:spLocks noGrp="1"/>
          </p:cNvSpPr>
          <p:nvPr>
            <p:ph sz="half" idx="1"/>
          </p:nvPr>
        </p:nvSpPr>
        <p:spPr>
          <a:xfrm>
            <a:off x="457199" y="1451340"/>
            <a:ext cx="8474150" cy="1208090"/>
          </a:xfrm>
        </p:spPr>
        <p:txBody>
          <a:bodyPr/>
          <a:lstStyle/>
          <a:p>
            <a:pPr marL="0" indent="0">
              <a:buNone/>
            </a:pPr>
            <a:r>
              <a:rPr lang="en-US" sz="2000" b="1" dirty="0"/>
              <a:t>Draft Plan recommendations:</a:t>
            </a:r>
            <a:endParaRPr lang="en-US" sz="2000" dirty="0"/>
          </a:p>
          <a:p>
            <a:pPr lvl="1">
              <a:buFont typeface="Arial" panose="020B0604020202020204" pitchFamily="34" charset="0"/>
              <a:buChar char="•"/>
            </a:pPr>
            <a:r>
              <a:rPr lang="en-US" sz="2000" dirty="0"/>
              <a:t>Develop program to retain, recruit, train, and mentor staff. </a:t>
            </a:r>
          </a:p>
          <a:p>
            <a:pPr lvl="1">
              <a:buFont typeface="Arial" panose="020B0604020202020204" pitchFamily="34" charset="0"/>
              <a:buChar char="•"/>
            </a:pPr>
            <a:r>
              <a:rPr lang="en-US" sz="2000" dirty="0"/>
              <a:t>Update salary survey to reflect market conditions.</a:t>
            </a:r>
          </a:p>
          <a:p>
            <a:endParaRPr lang="en-US" sz="1700" dirty="0"/>
          </a:p>
          <a:p>
            <a:pPr lvl="1"/>
            <a:endParaRPr lang="en-US" sz="1800" dirty="0"/>
          </a:p>
          <a:p>
            <a:endParaRPr lang="en-US" sz="1800" b="1" dirty="0"/>
          </a:p>
        </p:txBody>
      </p:sp>
      <p:sp>
        <p:nvSpPr>
          <p:cNvPr id="5" name="Slide Number Placeholder 4">
            <a:extLst>
              <a:ext uri="{FF2B5EF4-FFF2-40B4-BE49-F238E27FC236}">
                <a16:creationId xmlns:a16="http://schemas.microsoft.com/office/drawing/2014/main" id="{4DE8F98D-E2D3-41A0-AF27-4358AD70A77D}"/>
              </a:ext>
            </a:extLst>
          </p:cNvPr>
          <p:cNvSpPr>
            <a:spLocks noGrp="1"/>
          </p:cNvSpPr>
          <p:nvPr>
            <p:ph type="sldNum" sz="quarter" idx="12"/>
          </p:nvPr>
        </p:nvSpPr>
        <p:spPr/>
        <p:txBody>
          <a:bodyPr/>
          <a:lstStyle/>
          <a:p>
            <a:pPr>
              <a:defRPr/>
            </a:pPr>
            <a:fld id="{07A1B390-8C00-49C7-BEED-470B249615B6}" type="slidenum">
              <a:rPr lang="en-US" smtClean="0"/>
              <a:pPr>
                <a:defRPr/>
              </a:pPr>
              <a:t>12</a:t>
            </a:fld>
            <a:endParaRPr lang="en-US" dirty="0"/>
          </a:p>
        </p:txBody>
      </p:sp>
      <p:pic>
        <p:nvPicPr>
          <p:cNvPr id="6" name="Picture 5">
            <a:extLst>
              <a:ext uri="{FF2B5EF4-FFF2-40B4-BE49-F238E27FC236}">
                <a16:creationId xmlns:a16="http://schemas.microsoft.com/office/drawing/2014/main" id="{AAEC44A9-B277-48DB-B4F5-7859F0F8C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794" y="1358950"/>
            <a:ext cx="2870705" cy="215302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267" r="12553"/>
          <a:stretch/>
        </p:blipFill>
        <p:spPr>
          <a:xfrm>
            <a:off x="9414834" y="4006184"/>
            <a:ext cx="2910730" cy="2013393"/>
          </a:xfrm>
          <a:prstGeom prst="rect">
            <a:avLst/>
          </a:prstGeom>
        </p:spPr>
      </p:pic>
      <p:sp>
        <p:nvSpPr>
          <p:cNvPr id="8" name="Title 1"/>
          <p:cNvSpPr txBox="1">
            <a:spLocks noGrp="1"/>
          </p:cNvSpPr>
          <p:nvPr>
            <p:ph type="title"/>
          </p:nvPr>
        </p:nvSpPr>
        <p:spPr>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Reliable service—</a:t>
            </a:r>
            <a:r>
              <a:rPr lang="en-US" sz="2400" dirty="0">
                <a:solidFill>
                  <a:schemeClr val="tx1">
                    <a:lumMod val="65000"/>
                    <a:lumOff val="35000"/>
                  </a:schemeClr>
                </a:solidFill>
              </a:rPr>
              <a:t>Invest in attracting, retaining, and developing workforce.</a:t>
            </a:r>
            <a:endParaRPr lang="en-US" sz="2400" u="sng" dirty="0">
              <a:solidFill>
                <a:schemeClr val="tx1">
                  <a:lumMod val="65000"/>
                  <a:lumOff val="35000"/>
                </a:schemeClr>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090" y="3048518"/>
            <a:ext cx="3502736" cy="240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1794" y="1358950"/>
            <a:ext cx="3482467" cy="31269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5826" y="2873709"/>
            <a:ext cx="3157493" cy="2584738"/>
          </a:xfrm>
          <a:prstGeom prst="rect">
            <a:avLst/>
          </a:prstGeom>
        </p:spPr>
      </p:pic>
    </p:spTree>
    <p:extLst>
      <p:ext uri="{BB962C8B-B14F-4D97-AF65-F5344CB8AC3E}">
        <p14:creationId xmlns:p14="http://schemas.microsoft.com/office/powerpoint/2010/main" val="268383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CCBB3-BC7F-4AAD-8A2D-A69AD8808553}"/>
              </a:ext>
            </a:extLst>
          </p:cNvPr>
          <p:cNvSpPr>
            <a:spLocks noGrp="1"/>
          </p:cNvSpPr>
          <p:nvPr>
            <p:ph sz="half" idx="1"/>
          </p:nvPr>
        </p:nvSpPr>
        <p:spPr>
          <a:xfrm>
            <a:off x="457199" y="2026688"/>
            <a:ext cx="5451131" cy="4892675"/>
          </a:xfrm>
        </p:spPr>
        <p:txBody>
          <a:bodyPr/>
          <a:lstStyle/>
          <a:p>
            <a:pPr marL="0" indent="0">
              <a:buNone/>
            </a:pPr>
            <a:r>
              <a:rPr lang="en-US" sz="1800" b="1" dirty="0"/>
              <a:t>Draft Plan recommendations:</a:t>
            </a:r>
          </a:p>
          <a:p>
            <a:r>
              <a:rPr lang="en-US" sz="1800" dirty="0"/>
              <a:t>Give customers better trip planning information.</a:t>
            </a:r>
          </a:p>
          <a:p>
            <a:pPr lvl="1"/>
            <a:r>
              <a:rPr lang="en-US" sz="1800" dirty="0"/>
              <a:t>Ticketing and reservation system.</a:t>
            </a:r>
          </a:p>
          <a:p>
            <a:pPr lvl="1"/>
            <a:r>
              <a:rPr lang="en-US" sz="1800" dirty="0"/>
              <a:t>Customer alerts. </a:t>
            </a:r>
          </a:p>
          <a:p>
            <a:pPr lvl="1"/>
            <a:r>
              <a:rPr lang="en-US" sz="1800" dirty="0"/>
              <a:t>Accurate terminal conditions and wait times.</a:t>
            </a:r>
          </a:p>
          <a:p>
            <a:pPr lvl="1"/>
            <a:r>
              <a:rPr lang="en-US" sz="1800" dirty="0"/>
              <a:t>Terminal wayfinding and real-time information.</a:t>
            </a:r>
          </a:p>
          <a:p>
            <a:pPr lvl="1"/>
            <a:r>
              <a:rPr lang="en-US" sz="1800" dirty="0"/>
              <a:t>Real-time parking information.</a:t>
            </a:r>
          </a:p>
          <a:p>
            <a:r>
              <a:rPr lang="en-US" sz="1800" dirty="0"/>
              <a:t>Reduce wait times. </a:t>
            </a:r>
          </a:p>
          <a:p>
            <a:pPr lvl="1"/>
            <a:r>
              <a:rPr lang="en-US" sz="1800" dirty="0"/>
              <a:t>Improve terminal operations.</a:t>
            </a:r>
          </a:p>
          <a:p>
            <a:pPr lvl="1"/>
            <a:r>
              <a:rPr lang="en-US" sz="1800" dirty="0"/>
              <a:t>Increase service and maintenance relief vessels.</a:t>
            </a:r>
          </a:p>
          <a:p>
            <a:pPr lvl="1"/>
            <a:r>
              <a:rPr lang="en-US" sz="1800" dirty="0"/>
              <a:t>Upgrade technology.</a:t>
            </a:r>
          </a:p>
        </p:txBody>
      </p:sp>
      <p:sp>
        <p:nvSpPr>
          <p:cNvPr id="5" name="Slide Number Placeholder 4">
            <a:extLst>
              <a:ext uri="{FF2B5EF4-FFF2-40B4-BE49-F238E27FC236}">
                <a16:creationId xmlns:a16="http://schemas.microsoft.com/office/drawing/2014/main" id="{84CD3416-089D-4356-8ADB-D0C21A33B6E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A1B390-8C00-49C7-BEED-470B249615B6}"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3C9920AC-BB9B-41FC-9B63-6ECDCFDB0F94}"/>
              </a:ext>
            </a:extLst>
          </p:cNvPr>
          <p:cNvPicPr>
            <a:picLocks noChangeAspect="1"/>
          </p:cNvPicPr>
          <p:nvPr/>
        </p:nvPicPr>
        <p:blipFill>
          <a:blip r:embed="rId3"/>
          <a:stretch>
            <a:fillRect/>
          </a:stretch>
        </p:blipFill>
        <p:spPr>
          <a:xfrm>
            <a:off x="6058387" y="2065887"/>
            <a:ext cx="2470624" cy="1854200"/>
          </a:xfrm>
          <a:prstGeom prst="rect">
            <a:avLst/>
          </a:prstGeom>
        </p:spPr>
      </p:pic>
      <p:pic>
        <p:nvPicPr>
          <p:cNvPr id="7" name="Picture 6">
            <a:extLst>
              <a:ext uri="{FF2B5EF4-FFF2-40B4-BE49-F238E27FC236}">
                <a16:creationId xmlns:a16="http://schemas.microsoft.com/office/drawing/2014/main" id="{6F14F338-85CD-4E06-84B4-424114602B98}"/>
              </a:ext>
            </a:extLst>
          </p:cNvPr>
          <p:cNvPicPr>
            <a:picLocks noChangeAspect="1"/>
          </p:cNvPicPr>
          <p:nvPr/>
        </p:nvPicPr>
        <p:blipFill rotWithShape="1">
          <a:blip r:embed="rId4"/>
          <a:srcRect l="24650" t="1208" r="48847"/>
          <a:stretch/>
        </p:blipFill>
        <p:spPr>
          <a:xfrm>
            <a:off x="5908331" y="4090592"/>
            <a:ext cx="904241" cy="1701510"/>
          </a:xfrm>
          <a:prstGeom prst="rect">
            <a:avLst/>
          </a:prstGeom>
        </p:spPr>
      </p:pic>
      <p:pic>
        <p:nvPicPr>
          <p:cNvPr id="8" name="Picture 7">
            <a:extLst>
              <a:ext uri="{FF2B5EF4-FFF2-40B4-BE49-F238E27FC236}">
                <a16:creationId xmlns:a16="http://schemas.microsoft.com/office/drawing/2014/main" id="{E9902DBD-0361-4590-9D30-18F21FC073A1}"/>
              </a:ext>
            </a:extLst>
          </p:cNvPr>
          <p:cNvPicPr>
            <a:picLocks noChangeAspect="1"/>
          </p:cNvPicPr>
          <p:nvPr/>
        </p:nvPicPr>
        <p:blipFill>
          <a:blip r:embed="rId5"/>
          <a:stretch>
            <a:fillRect/>
          </a:stretch>
        </p:blipFill>
        <p:spPr>
          <a:xfrm>
            <a:off x="6911223" y="4090592"/>
            <a:ext cx="1617788" cy="2090025"/>
          </a:xfrm>
          <a:prstGeom prst="rect">
            <a:avLst/>
          </a:prstGeom>
        </p:spPr>
      </p:pic>
      <p:sp>
        <p:nvSpPr>
          <p:cNvPr id="9" name="Title 1"/>
          <p:cNvSpPr txBox="1">
            <a:spLocks noGrp="1"/>
          </p:cNvSpPr>
          <p:nvPr>
            <p:ph type="title"/>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Customer experience—</a:t>
            </a:r>
            <a:r>
              <a:rPr lang="en-US" sz="2800" dirty="0">
                <a:solidFill>
                  <a:schemeClr val="tx1">
                    <a:lumMod val="65000"/>
                    <a:lumOff val="35000"/>
                  </a:schemeClr>
                </a:solidFill>
              </a:rPr>
              <a:t>Use technology to enhance customer experience. </a:t>
            </a:r>
          </a:p>
        </p:txBody>
      </p:sp>
    </p:spTree>
    <p:extLst>
      <p:ext uri="{BB962C8B-B14F-4D97-AF65-F5344CB8AC3E}">
        <p14:creationId xmlns:p14="http://schemas.microsoft.com/office/powerpoint/2010/main" val="311561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F564-1137-4F67-8E57-6548CE5B863D}"/>
              </a:ext>
            </a:extLst>
          </p:cNvPr>
          <p:cNvSpPr>
            <a:spLocks noGrp="1"/>
          </p:cNvSpPr>
          <p:nvPr>
            <p:ph type="title"/>
          </p:nvPr>
        </p:nvSpPr>
        <p:spPr/>
        <p:txBody>
          <a:bodyPr/>
          <a:lstStyle/>
          <a:p>
            <a:r>
              <a:rPr lang="en-US" dirty="0">
                <a:solidFill>
                  <a:srgbClr val="1B6C49"/>
                </a:solidFill>
              </a:rPr>
              <a:t>Manage </a:t>
            </a:r>
            <a:r>
              <a:rPr lang="en-US" dirty="0" smtClean="0">
                <a:solidFill>
                  <a:srgbClr val="1B6C49"/>
                </a:solidFill>
              </a:rPr>
              <a:t>growth — </a:t>
            </a:r>
            <a:r>
              <a:rPr lang="en-US" sz="2400" dirty="0">
                <a:solidFill>
                  <a:schemeClr val="tx1">
                    <a:lumMod val="65000"/>
                    <a:lumOff val="35000"/>
                  </a:schemeClr>
                </a:solidFill>
              </a:rPr>
              <a:t>Ridership demand</a:t>
            </a:r>
            <a:r>
              <a:rPr lang="en-US" dirty="0">
                <a:solidFill>
                  <a:schemeClr val="tx1">
                    <a:lumMod val="65000"/>
                    <a:lumOff val="35000"/>
                  </a:schemeClr>
                </a:solidFill>
              </a:rPr>
              <a:t/>
            </a:r>
            <a:br>
              <a:rPr lang="en-US" dirty="0">
                <a:solidFill>
                  <a:schemeClr val="tx1">
                    <a:lumMod val="65000"/>
                    <a:lumOff val="35000"/>
                  </a:schemeClr>
                </a:solidFill>
              </a:rPr>
            </a:br>
            <a:endParaRPr lang="en-US" dirty="0"/>
          </a:p>
        </p:txBody>
      </p:sp>
      <p:sp>
        <p:nvSpPr>
          <p:cNvPr id="5" name="Slide Number Placeholder 4">
            <a:extLst>
              <a:ext uri="{FF2B5EF4-FFF2-40B4-BE49-F238E27FC236}">
                <a16:creationId xmlns:a16="http://schemas.microsoft.com/office/drawing/2014/main" id="{50371185-2494-4226-A1F0-105C51BF1161}"/>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14</a:t>
            </a:fld>
            <a:endParaRPr lang="en-US" dirty="0">
              <a:solidFill>
                <a:prstClr val="white"/>
              </a:solidFill>
            </a:endParaRPr>
          </a:p>
        </p:txBody>
      </p:sp>
      <p:pic>
        <p:nvPicPr>
          <p:cNvPr id="7" name="Picture 6">
            <a:extLst>
              <a:ext uri="{FF2B5EF4-FFF2-40B4-BE49-F238E27FC236}">
                <a16:creationId xmlns:a16="http://schemas.microsoft.com/office/drawing/2014/main" id="{3EF00D6D-04E6-40A7-8CF3-3129B8B46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2" y="1115222"/>
            <a:ext cx="8897615" cy="4627555"/>
          </a:xfrm>
          <a:prstGeom prst="rect">
            <a:avLst/>
          </a:prstGeom>
        </p:spPr>
      </p:pic>
    </p:spTree>
    <p:extLst>
      <p:ext uri="{BB962C8B-B14F-4D97-AF65-F5344CB8AC3E}">
        <p14:creationId xmlns:p14="http://schemas.microsoft.com/office/powerpoint/2010/main" val="135412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D81BF-D2AA-44D8-9C56-BDF900BC164C}"/>
              </a:ext>
            </a:extLst>
          </p:cNvPr>
          <p:cNvSpPr>
            <a:spLocks noGrp="1"/>
          </p:cNvSpPr>
          <p:nvPr>
            <p:ph sz="half" idx="1"/>
          </p:nvPr>
        </p:nvSpPr>
        <p:spPr>
          <a:xfrm>
            <a:off x="365050" y="1865870"/>
            <a:ext cx="5774493" cy="4723143"/>
          </a:xfrm>
        </p:spPr>
        <p:txBody>
          <a:bodyPr>
            <a:noAutofit/>
          </a:bodyPr>
          <a:lstStyle/>
          <a:p>
            <a:pPr marL="0" indent="0">
              <a:buNone/>
            </a:pPr>
            <a:r>
              <a:rPr lang="en-US" sz="2000" b="1" dirty="0"/>
              <a:t>Draft Plan recommendations:</a:t>
            </a:r>
          </a:p>
          <a:p>
            <a:r>
              <a:rPr lang="en-US" sz="2000" dirty="0"/>
              <a:t>Promote walking and biking to improve efficiency.</a:t>
            </a:r>
          </a:p>
          <a:p>
            <a:r>
              <a:rPr lang="en-US" sz="2000" dirty="0"/>
              <a:t>Use technology to measure vehicle wait time.</a:t>
            </a:r>
          </a:p>
          <a:p>
            <a:r>
              <a:rPr lang="en-US" sz="2000" dirty="0"/>
              <a:t>Evaluate expanding reservations.</a:t>
            </a:r>
          </a:p>
          <a:p>
            <a:r>
              <a:rPr lang="en-US" sz="2000" dirty="0"/>
              <a:t>Further consider pricing demand management.</a:t>
            </a:r>
          </a:p>
          <a:p>
            <a:r>
              <a:rPr lang="en-US" sz="2000" dirty="0"/>
              <a:t>Policy: </a:t>
            </a:r>
          </a:p>
          <a:p>
            <a:pPr lvl="1"/>
            <a:r>
              <a:rPr lang="en-US" sz="2000" dirty="0"/>
              <a:t>Add passenger level of service. </a:t>
            </a:r>
          </a:p>
          <a:p>
            <a:pPr lvl="1"/>
            <a:r>
              <a:rPr lang="en-US" sz="2000" dirty="0"/>
              <a:t>Measure space available for reservations. </a:t>
            </a:r>
          </a:p>
          <a:p>
            <a:pPr lvl="1"/>
            <a:r>
              <a:rPr lang="en-US" sz="2000" dirty="0"/>
              <a:t>Add vehicle wait time performance measure.</a:t>
            </a:r>
          </a:p>
          <a:p>
            <a:pPr lvl="1"/>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101" y="4193375"/>
            <a:ext cx="2298170" cy="1532113"/>
          </a:xfrm>
          <a:prstGeom prst="rect">
            <a:avLst/>
          </a:prstGeom>
        </p:spPr>
      </p:pic>
      <p:pic>
        <p:nvPicPr>
          <p:cNvPr id="8" name="Picture 7"/>
          <p:cNvPicPr>
            <a:picLocks noChangeAspect="1"/>
          </p:cNvPicPr>
          <p:nvPr/>
        </p:nvPicPr>
        <p:blipFill>
          <a:blip r:embed="rId4"/>
          <a:stretch>
            <a:fillRect/>
          </a:stretch>
        </p:blipFill>
        <p:spPr>
          <a:xfrm>
            <a:off x="6261101" y="2346515"/>
            <a:ext cx="2298170" cy="1532113"/>
          </a:xfrm>
          <a:prstGeom prst="rect">
            <a:avLst/>
          </a:prstGeom>
        </p:spPr>
      </p:pic>
      <p:sp>
        <p:nvSpPr>
          <p:cNvPr id="10" name="Title 1"/>
          <p:cNvSpPr txBox="1">
            <a:spLocks/>
          </p:cNvSpPr>
          <p:nvPr/>
        </p:nvSpPr>
        <p:spPr>
          <a:xfrm>
            <a:off x="365051" y="193121"/>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Manage growth—</a:t>
            </a:r>
            <a:r>
              <a:rPr lang="en-US" sz="2400" b="0" dirty="0">
                <a:solidFill>
                  <a:schemeClr val="tx1">
                    <a:lumMod val="65000"/>
                    <a:lumOff val="35000"/>
                  </a:schemeClr>
                </a:solidFill>
              </a:rPr>
              <a:t>Invest in technology and adjust schedules to spread demand and encourage walk-on riders.</a:t>
            </a:r>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261472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766313" cy="1143000"/>
          </a:xfrm>
        </p:spPr>
        <p:txBody>
          <a:bodyPr/>
          <a:lstStyle/>
          <a:p>
            <a:r>
              <a:rPr lang="en-US" dirty="0"/>
              <a:t>Manage growth - LOS standards</a:t>
            </a:r>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16</a:t>
            </a:fld>
            <a:endParaRPr lang="en-US"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80" y="997803"/>
            <a:ext cx="7422078" cy="515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73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17</a:t>
            </a:fld>
            <a:endParaRPr lang="en-US" dirty="0"/>
          </a:p>
        </p:txBody>
      </p:sp>
      <p:sp>
        <p:nvSpPr>
          <p:cNvPr id="7" name="Title 1"/>
          <p:cNvSpPr txBox="1">
            <a:spLocks/>
          </p:cNvSpPr>
          <p:nvPr/>
        </p:nvSpPr>
        <p:spPr>
          <a:xfrm>
            <a:off x="365050" y="193121"/>
            <a:ext cx="8693889"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Manage growth—</a:t>
            </a:r>
            <a:r>
              <a:rPr lang="en-US" sz="2400" dirty="0">
                <a:solidFill>
                  <a:schemeClr val="tx1">
                    <a:lumMod val="65000"/>
                    <a:lumOff val="35000"/>
                  </a:schemeClr>
                </a:solidFill>
              </a:rPr>
              <a:t>Adjust schedules and vessel capacity to manage demand.  </a:t>
            </a:r>
          </a:p>
        </p:txBody>
      </p:sp>
      <p:sp>
        <p:nvSpPr>
          <p:cNvPr id="4" name="Rectangle 3"/>
          <p:cNvSpPr/>
          <p:nvPr/>
        </p:nvSpPr>
        <p:spPr>
          <a:xfrm>
            <a:off x="365050" y="1273026"/>
            <a:ext cx="8437419" cy="2277547"/>
          </a:xfrm>
          <a:prstGeom prst="rect">
            <a:avLst/>
          </a:prstGeom>
        </p:spPr>
        <p:txBody>
          <a:bodyPr wrap="square">
            <a:spAutoFit/>
          </a:bodyPr>
          <a:lstStyle/>
          <a:p>
            <a:pPr marL="0" indent="0">
              <a:buNone/>
            </a:pPr>
            <a:r>
              <a:rPr lang="en-US" sz="2000" b="1" dirty="0"/>
              <a:t>Draft Plan recommendations:  </a:t>
            </a:r>
            <a:endParaRPr lang="en-US" sz="2000" dirty="0"/>
          </a:p>
          <a:p>
            <a:pPr marL="342900" lvl="0" indent="-342900" defTabSz="457200" eaLnBrk="0" hangingPunct="0">
              <a:spcBef>
                <a:spcPts val="600"/>
              </a:spcBef>
              <a:buFont typeface="Arial" charset="0"/>
              <a:buChar char="•"/>
            </a:pPr>
            <a:r>
              <a:rPr lang="en-US" sz="2000" dirty="0">
                <a:latin typeface="Arial"/>
              </a:rPr>
              <a:t>Increase service hours.</a:t>
            </a:r>
          </a:p>
          <a:p>
            <a:pPr marL="742950" lvl="1" indent="-285750" defTabSz="457200" eaLnBrk="0" hangingPunct="0">
              <a:spcBef>
                <a:spcPct val="20000"/>
              </a:spcBef>
              <a:buFont typeface="Arial" charset="0"/>
              <a:buChar char="–"/>
            </a:pPr>
            <a:r>
              <a:rPr lang="en-US" sz="2000" dirty="0">
                <a:latin typeface="Arial"/>
              </a:rPr>
              <a:t>Restore service hours.</a:t>
            </a:r>
          </a:p>
          <a:p>
            <a:pPr marL="742950" lvl="1" indent="-285750" defTabSz="457200" eaLnBrk="0" hangingPunct="0">
              <a:spcBef>
                <a:spcPct val="20000"/>
              </a:spcBef>
              <a:buFont typeface="Arial" charset="0"/>
              <a:buChar char="–"/>
            </a:pPr>
            <a:r>
              <a:rPr lang="en-US" sz="2000" dirty="0">
                <a:latin typeface="Arial"/>
              </a:rPr>
              <a:t>Adopt two-season schedule.</a:t>
            </a:r>
          </a:p>
          <a:p>
            <a:pPr marL="742950" lvl="1" indent="-285750" defTabSz="457200" eaLnBrk="0" hangingPunct="0">
              <a:spcBef>
                <a:spcPct val="20000"/>
              </a:spcBef>
              <a:buFont typeface="Arial" charset="0"/>
              <a:buChar char="–"/>
            </a:pPr>
            <a:r>
              <a:rPr lang="en-US" sz="2000" dirty="0">
                <a:latin typeface="Arial"/>
              </a:rPr>
              <a:t>Consider options for Central Sound routes.</a:t>
            </a:r>
          </a:p>
          <a:p>
            <a:pPr marL="342900" lvl="0" indent="-342900" defTabSz="457200" eaLnBrk="0" hangingPunct="0">
              <a:spcBef>
                <a:spcPts val="600"/>
              </a:spcBef>
              <a:buFont typeface="Arial" charset="0"/>
              <a:buChar char="•"/>
            </a:pPr>
            <a:r>
              <a:rPr lang="en-US" sz="2000" dirty="0">
                <a:latin typeface="Arial"/>
              </a:rPr>
              <a:t>Strategically increase vessel capacity.</a:t>
            </a:r>
          </a:p>
        </p:txBody>
      </p:sp>
      <p:pic>
        <p:nvPicPr>
          <p:cNvPr id="10" name="Picture 9">
            <a:extLst>
              <a:ext uri="{FF2B5EF4-FFF2-40B4-BE49-F238E27FC236}">
                <a16:creationId xmlns:a16="http://schemas.microsoft.com/office/drawing/2014/main" id="{CBC5A654-096F-452B-B490-51726D6CD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3657600"/>
            <a:ext cx="7040451" cy="2343150"/>
          </a:xfrm>
          <a:prstGeom prst="rect">
            <a:avLst/>
          </a:prstGeom>
        </p:spPr>
      </p:pic>
    </p:spTree>
    <p:extLst>
      <p:ext uri="{BB962C8B-B14F-4D97-AF65-F5344CB8AC3E}">
        <p14:creationId xmlns:p14="http://schemas.microsoft.com/office/powerpoint/2010/main" val="1594807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18</a:t>
            </a:fld>
            <a:endParaRPr lang="en-US" dirty="0">
              <a:solidFill>
                <a:prstClr val="white"/>
              </a:solidFill>
            </a:endParaRPr>
          </a:p>
        </p:txBody>
      </p:sp>
      <p:sp>
        <p:nvSpPr>
          <p:cNvPr id="7" name="Title 1"/>
          <p:cNvSpPr txBox="1">
            <a:spLocks/>
          </p:cNvSpPr>
          <p:nvPr/>
        </p:nvSpPr>
        <p:spPr>
          <a:xfrm>
            <a:off x="365050" y="193121"/>
            <a:ext cx="8693889"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dirty="0"/>
              <a:t>Manage growth—</a:t>
            </a:r>
            <a:r>
              <a:rPr sz="2400" dirty="0">
                <a:solidFill>
                  <a:prstClr val="black">
                    <a:lumMod val="65000"/>
                    <a:lumOff val="35000"/>
                  </a:prstClr>
                </a:solidFill>
              </a:rPr>
              <a:t>Adjust schedules and vessel capacity to manage demand.  </a:t>
            </a:r>
            <a:endParaRPr sz="2400" i="1" dirty="0">
              <a:solidFill>
                <a:prstClr val="black">
                  <a:lumMod val="65000"/>
                  <a:lumOff val="35000"/>
                </a:prstClr>
              </a:solidFill>
            </a:endParaRPr>
          </a:p>
        </p:txBody>
      </p:sp>
      <p:sp>
        <p:nvSpPr>
          <p:cNvPr id="2" name="TextBox 1"/>
          <p:cNvSpPr txBox="1"/>
          <p:nvPr/>
        </p:nvSpPr>
        <p:spPr>
          <a:xfrm>
            <a:off x="5475478" y="6228493"/>
            <a:ext cx="3583461" cy="307777"/>
          </a:xfrm>
          <a:prstGeom prst="rect">
            <a:avLst/>
          </a:prstGeom>
          <a:noFill/>
        </p:spPr>
        <p:txBody>
          <a:bodyPr wrap="square" rtlCol="0">
            <a:spAutoFit/>
          </a:bodyPr>
          <a:lstStyle/>
          <a:p>
            <a:r>
              <a:rPr lang="en-US" sz="1400" dirty="0">
                <a:solidFill>
                  <a:schemeClr val="tx1">
                    <a:lumMod val="50000"/>
                    <a:lumOff val="50000"/>
                  </a:schemeClr>
                </a:solidFill>
              </a:rPr>
              <a:t>*Includes Option A for Edmonds/Kingston</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4699121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733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12" y="192750"/>
            <a:ext cx="8229600" cy="1143000"/>
          </a:xfrm>
        </p:spPr>
        <p:txBody>
          <a:bodyPr/>
          <a:lstStyle/>
          <a:p>
            <a:r>
              <a:rPr lang="en-US" dirty="0"/>
              <a:t>Manage growth—</a:t>
            </a:r>
            <a:r>
              <a:rPr lang="en-US" sz="2400" dirty="0">
                <a:solidFill>
                  <a:schemeClr val="tx1">
                    <a:lumMod val="65000"/>
                    <a:lumOff val="35000"/>
                  </a:schemeClr>
                </a:solidFill>
              </a:rPr>
              <a:t>Increase passenger capacity to encourage walking and biking.</a:t>
            </a:r>
            <a:br>
              <a:rPr lang="en-US" sz="2400" dirty="0">
                <a:solidFill>
                  <a:schemeClr val="tx1">
                    <a:lumMod val="65000"/>
                    <a:lumOff val="35000"/>
                  </a:schemeClr>
                </a:solidFill>
              </a:rPr>
            </a:br>
            <a:endParaRPr lang="en-US" sz="2400"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19</a:t>
            </a:fld>
            <a:endParaRPr lang="en-US" dirty="0">
              <a:solidFill>
                <a:prstClr val="white"/>
              </a:solidFill>
            </a:endParaRPr>
          </a:p>
        </p:txBody>
      </p:sp>
      <p:graphicFrame>
        <p:nvGraphicFramePr>
          <p:cNvPr id="6" name="Chart 5"/>
          <p:cNvGraphicFramePr>
            <a:graphicFrameLocks/>
          </p:cNvGraphicFramePr>
          <p:nvPr>
            <p:extLst>
              <p:ext uri="{D42A27DB-BD31-4B8C-83A1-F6EECF244321}">
                <p14:modId xmlns:p14="http://schemas.microsoft.com/office/powerpoint/2010/main" val="760245021"/>
              </p:ext>
            </p:extLst>
          </p:nvPr>
        </p:nvGraphicFramePr>
        <p:xfrm>
          <a:off x="1060704" y="2505456"/>
          <a:ext cx="6656830" cy="411503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199" y="1659130"/>
            <a:ext cx="8211787" cy="707886"/>
          </a:xfrm>
          <a:prstGeom prst="rect">
            <a:avLst/>
          </a:prstGeom>
        </p:spPr>
        <p:txBody>
          <a:bodyPr wrap="square">
            <a:spAutoFit/>
          </a:bodyPr>
          <a:lstStyle/>
          <a:p>
            <a:r>
              <a:rPr lang="en-US" b="1" dirty="0">
                <a:solidFill>
                  <a:prstClr val="black"/>
                </a:solidFill>
              </a:rPr>
              <a:t>Draft Plan recommendations:</a:t>
            </a:r>
            <a:endParaRPr lang="en-US" dirty="0">
              <a:solidFill>
                <a:prstClr val="black"/>
              </a:solidFill>
            </a:endParaRPr>
          </a:p>
          <a:p>
            <a:pPr marL="342900" indent="-342900" defTabSz="457200" eaLnBrk="0" hangingPunct="0">
              <a:spcBef>
                <a:spcPts val="600"/>
              </a:spcBef>
              <a:buFont typeface="Arial" charset="0"/>
              <a:buChar char="•"/>
            </a:pPr>
            <a:r>
              <a:rPr lang="en-US" sz="1700" dirty="0">
                <a:solidFill>
                  <a:prstClr val="black"/>
                </a:solidFill>
                <a:latin typeface="Arial"/>
              </a:rPr>
              <a:t>Increase passenger capacity on Bremerton and Bainbridge routes.</a:t>
            </a:r>
            <a:endParaRPr lang="en-US" sz="1700" dirty="0">
              <a:solidFill>
                <a:prstClr val="black">
                  <a:lumMod val="65000"/>
                  <a:lumOff val="35000"/>
                </a:prstClr>
              </a:solidFill>
              <a:latin typeface="Arial"/>
            </a:endParaRPr>
          </a:p>
        </p:txBody>
      </p:sp>
    </p:spTree>
    <p:extLst>
      <p:ext uri="{BB962C8B-B14F-4D97-AF65-F5344CB8AC3E}">
        <p14:creationId xmlns:p14="http://schemas.microsoft.com/office/powerpoint/2010/main" val="378685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B6C49"/>
                </a:solidFill>
                <a:cs typeface="Arial" panose="020B0604020202020204" pitchFamily="34" charset="0"/>
              </a:rPr>
              <a:t>Agenda</a:t>
            </a:r>
            <a:endParaRPr lang="en-US" dirty="0"/>
          </a:p>
        </p:txBody>
      </p:sp>
      <p:sp>
        <p:nvSpPr>
          <p:cNvPr id="3" name="Content Placeholder 2"/>
          <p:cNvSpPr>
            <a:spLocks noGrp="1"/>
          </p:cNvSpPr>
          <p:nvPr>
            <p:ph sz="half" idx="1"/>
          </p:nvPr>
        </p:nvSpPr>
        <p:spPr>
          <a:xfrm>
            <a:off x="457200" y="1176130"/>
            <a:ext cx="7722973" cy="4525963"/>
          </a:xfrm>
        </p:spPr>
        <p:txBody>
          <a:bodyPr/>
          <a:lstStyle/>
          <a:p>
            <a:r>
              <a:rPr lang="en-US" sz="2200" dirty="0"/>
              <a:t>Long-range plan </a:t>
            </a:r>
            <a:r>
              <a:rPr lang="en-US" sz="2200" dirty="0" smtClean="0"/>
              <a:t>timeline</a:t>
            </a:r>
            <a:endParaRPr lang="en-US" sz="2200" dirty="0"/>
          </a:p>
          <a:p>
            <a:r>
              <a:rPr lang="en-US" sz="2200" dirty="0"/>
              <a:t>Review Draft Plan elements</a:t>
            </a:r>
          </a:p>
          <a:p>
            <a:pPr lvl="1"/>
            <a:r>
              <a:rPr lang="en-US" sz="2200" dirty="0"/>
              <a:t>Reliable service</a:t>
            </a:r>
          </a:p>
          <a:p>
            <a:pPr lvl="1"/>
            <a:r>
              <a:rPr lang="en-US" sz="2200" dirty="0"/>
              <a:t>Customer experience</a:t>
            </a:r>
          </a:p>
          <a:p>
            <a:pPr lvl="1"/>
            <a:r>
              <a:rPr lang="en-US" sz="2200" dirty="0"/>
              <a:t>Manage growth</a:t>
            </a:r>
          </a:p>
          <a:p>
            <a:pPr lvl="1"/>
            <a:r>
              <a:rPr lang="en-US" sz="2200" dirty="0"/>
              <a:t>Sustainability and resilience </a:t>
            </a:r>
          </a:p>
          <a:p>
            <a:pPr lvl="1"/>
            <a:r>
              <a:rPr lang="en-US" sz="2200" dirty="0"/>
              <a:t>Implementation, investments and financial outlook</a:t>
            </a:r>
          </a:p>
          <a:p>
            <a:r>
              <a:rPr lang="en-US" sz="2200" dirty="0"/>
              <a:t>Discuss fall community engagement plan</a:t>
            </a:r>
          </a:p>
          <a:p>
            <a:r>
              <a:rPr lang="en-US" sz="2200" dirty="0"/>
              <a:t>Next steps</a:t>
            </a:r>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2</a:t>
            </a:fld>
            <a:endParaRPr lang="en-US" dirty="0"/>
          </a:p>
        </p:txBody>
      </p:sp>
    </p:spTree>
    <p:extLst>
      <p:ext uri="{BB962C8B-B14F-4D97-AF65-F5344CB8AC3E}">
        <p14:creationId xmlns:p14="http://schemas.microsoft.com/office/powerpoint/2010/main" val="343949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Aft>
                <a:spcPts val="600"/>
              </a:spcAft>
              <a:buNone/>
            </a:pPr>
            <a:r>
              <a:rPr lang="en-US" sz="2000" b="1" dirty="0"/>
              <a:t>Draft Plan recommendations: </a:t>
            </a:r>
            <a:endParaRPr lang="en-US" sz="2000" dirty="0"/>
          </a:p>
          <a:p>
            <a:pPr lvl="1">
              <a:buFont typeface="Arial" panose="020B0604020202020204" pitchFamily="34" charset="0"/>
              <a:buChar char="•"/>
            </a:pPr>
            <a:r>
              <a:rPr lang="en-US" sz="2000" dirty="0"/>
              <a:t>Expand reservations.</a:t>
            </a:r>
          </a:p>
          <a:p>
            <a:pPr lvl="1">
              <a:buFont typeface="Arial" panose="020B0604020202020204" pitchFamily="34" charset="0"/>
              <a:buChar char="•"/>
            </a:pPr>
            <a:r>
              <a:rPr lang="en-US" sz="2000" dirty="0"/>
              <a:t>Consider pricing and fare structure.</a:t>
            </a:r>
          </a:p>
          <a:p>
            <a:pPr lvl="1">
              <a:buFont typeface="Arial" panose="020B0604020202020204" pitchFamily="34" charset="0"/>
              <a:buChar char="•"/>
            </a:pPr>
            <a:r>
              <a:rPr lang="en-US" sz="2000" dirty="0"/>
              <a:t>Partner with transit providers to improve multimodal connections.</a:t>
            </a:r>
          </a:p>
          <a:p>
            <a:pPr lvl="1">
              <a:buFont typeface="Arial" panose="020B0604020202020204" pitchFamily="34" charset="0"/>
              <a:buChar char="•"/>
            </a:pPr>
            <a:r>
              <a:rPr lang="en-US" sz="2000" dirty="0"/>
              <a:t>Give customers real-time trip planning information. </a:t>
            </a:r>
          </a:p>
          <a:p>
            <a:pPr lvl="1">
              <a:buFont typeface="Arial" panose="020B0604020202020204" pitchFamily="34" charset="0"/>
              <a:buChar char="•"/>
            </a:pPr>
            <a:r>
              <a:rPr lang="en-US" sz="2000" dirty="0"/>
              <a:t>Improve fare collection.</a:t>
            </a:r>
          </a:p>
          <a:p>
            <a:pPr marL="0" indent="0">
              <a:buNone/>
            </a:pPr>
            <a:endParaRPr lang="en-US" sz="1800" dirty="0"/>
          </a:p>
          <a:p>
            <a:endParaRPr lang="en-US"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20</a:t>
            </a:fld>
            <a:endParaRPr lang="en-US" dirty="0">
              <a:solidFill>
                <a:prstClr val="white"/>
              </a:solidFill>
            </a:endParaRPr>
          </a:p>
        </p:txBody>
      </p:sp>
      <p:sp>
        <p:nvSpPr>
          <p:cNvPr id="7" name="Title 1"/>
          <p:cNvSpPr txBox="1">
            <a:spLocks/>
          </p:cNvSpPr>
          <p:nvPr/>
        </p:nvSpPr>
        <p:spPr>
          <a:xfrm>
            <a:off x="365051" y="193121"/>
            <a:ext cx="8778949"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dirty="0"/>
              <a:t>Manage growth—</a:t>
            </a:r>
            <a:r>
              <a:rPr sz="2400" dirty="0">
                <a:solidFill>
                  <a:prstClr val="black">
                    <a:lumMod val="65000"/>
                    <a:lumOff val="35000"/>
                  </a:prstClr>
                </a:solidFill>
              </a:rPr>
              <a:t>Operational Strategies to spread demand and encourage walk-on ridership.</a:t>
            </a:r>
          </a:p>
        </p:txBody>
      </p:sp>
      <p:pic>
        <p:nvPicPr>
          <p:cNvPr id="2050" name="Picture 2" descr="Partner with local transit agencies to improve transit connections">
            <a:extLst>
              <a:ext uri="{FF2B5EF4-FFF2-40B4-BE49-F238E27FC236}">
                <a16:creationId xmlns:a16="http://schemas.microsoft.com/office/drawing/2014/main" id="{9944C51D-1926-48D9-8FDA-09970BD2F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65539"/>
            <a:ext cx="3690937" cy="246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56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D1C6-50AE-4392-9109-FA86CC05D992}"/>
              </a:ext>
            </a:extLst>
          </p:cNvPr>
          <p:cNvSpPr>
            <a:spLocks noGrp="1"/>
          </p:cNvSpPr>
          <p:nvPr>
            <p:ph type="title"/>
          </p:nvPr>
        </p:nvSpPr>
        <p:spPr/>
        <p:txBody>
          <a:bodyPr/>
          <a:lstStyle/>
          <a:p>
            <a:r>
              <a:rPr lang="en-US" dirty="0"/>
              <a:t>Options for Edmonds/Kingston route—</a:t>
            </a:r>
            <a:r>
              <a:rPr lang="en-US" sz="2400" dirty="0">
                <a:solidFill>
                  <a:prstClr val="black">
                    <a:lumMod val="65000"/>
                    <a:lumOff val="35000"/>
                  </a:prstClr>
                </a:solidFill>
              </a:rPr>
              <a:t>Relieve congestion</a:t>
            </a:r>
          </a:p>
        </p:txBody>
      </p:sp>
      <p:sp>
        <p:nvSpPr>
          <p:cNvPr id="3" name="Content Placeholder 2">
            <a:extLst>
              <a:ext uri="{FF2B5EF4-FFF2-40B4-BE49-F238E27FC236}">
                <a16:creationId xmlns:a16="http://schemas.microsoft.com/office/drawing/2014/main" id="{4259B53A-990E-4265-9CEA-D280D69C1173}"/>
              </a:ext>
            </a:extLst>
          </p:cNvPr>
          <p:cNvSpPr>
            <a:spLocks noGrp="1"/>
          </p:cNvSpPr>
          <p:nvPr>
            <p:ph sz="half" idx="1"/>
          </p:nvPr>
        </p:nvSpPr>
        <p:spPr>
          <a:xfrm>
            <a:off x="457199" y="1600201"/>
            <a:ext cx="8444709" cy="987724"/>
          </a:xfrm>
        </p:spPr>
        <p:txBody>
          <a:bodyPr/>
          <a:lstStyle/>
          <a:p>
            <a:r>
              <a:rPr lang="en-US" sz="2000" dirty="0"/>
              <a:t>Option A: Replace two large vessels with a three mid-sized vessels. </a:t>
            </a:r>
          </a:p>
          <a:p>
            <a:r>
              <a:rPr lang="en-US" sz="2000" dirty="0"/>
              <a:t>Option B: Continue operating two large vessels.</a:t>
            </a:r>
          </a:p>
          <a:p>
            <a:pPr lvl="1"/>
            <a:endParaRPr lang="en-US" sz="2000" dirty="0"/>
          </a:p>
        </p:txBody>
      </p:sp>
      <p:sp>
        <p:nvSpPr>
          <p:cNvPr id="5" name="Slide Number Placeholder 4">
            <a:extLst>
              <a:ext uri="{FF2B5EF4-FFF2-40B4-BE49-F238E27FC236}">
                <a16:creationId xmlns:a16="http://schemas.microsoft.com/office/drawing/2014/main" id="{A5AD338A-0A4A-4FBB-9270-F35FE32463AB}"/>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21</a:t>
            </a:fld>
            <a:endParaRPr lang="en-US"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73565412"/>
              </p:ext>
            </p:extLst>
          </p:nvPr>
        </p:nvGraphicFramePr>
        <p:xfrm>
          <a:off x="327806" y="2940861"/>
          <a:ext cx="8574103" cy="2195540"/>
        </p:xfrm>
        <a:graphic>
          <a:graphicData uri="http://schemas.openxmlformats.org/drawingml/2006/table">
            <a:tbl>
              <a:tblPr firstRow="1" firstCol="1" bandRow="1">
                <a:tableStyleId>{69012ECD-51FC-41F1-AA8D-1B2483CD663E}</a:tableStyleId>
              </a:tblPr>
              <a:tblGrid>
                <a:gridCol w="1017915">
                  <a:extLst>
                    <a:ext uri="{9D8B030D-6E8A-4147-A177-3AD203B41FA5}">
                      <a16:colId xmlns:a16="http://schemas.microsoft.com/office/drawing/2014/main" val="20000"/>
                    </a:ext>
                  </a:extLst>
                </a:gridCol>
                <a:gridCol w="1500996">
                  <a:extLst>
                    <a:ext uri="{9D8B030D-6E8A-4147-A177-3AD203B41FA5}">
                      <a16:colId xmlns:a16="http://schemas.microsoft.com/office/drawing/2014/main" val="20001"/>
                    </a:ext>
                  </a:extLst>
                </a:gridCol>
                <a:gridCol w="1190445">
                  <a:extLst>
                    <a:ext uri="{9D8B030D-6E8A-4147-A177-3AD203B41FA5}">
                      <a16:colId xmlns:a16="http://schemas.microsoft.com/office/drawing/2014/main" val="20002"/>
                    </a:ext>
                  </a:extLst>
                </a:gridCol>
                <a:gridCol w="1276710">
                  <a:extLst>
                    <a:ext uri="{9D8B030D-6E8A-4147-A177-3AD203B41FA5}">
                      <a16:colId xmlns:a16="http://schemas.microsoft.com/office/drawing/2014/main" val="20003"/>
                    </a:ext>
                  </a:extLst>
                </a:gridCol>
                <a:gridCol w="1639019">
                  <a:extLst>
                    <a:ext uri="{9D8B030D-6E8A-4147-A177-3AD203B41FA5}">
                      <a16:colId xmlns:a16="http://schemas.microsoft.com/office/drawing/2014/main" val="20004"/>
                    </a:ext>
                  </a:extLst>
                </a:gridCol>
                <a:gridCol w="1949018">
                  <a:extLst>
                    <a:ext uri="{9D8B030D-6E8A-4147-A177-3AD203B41FA5}">
                      <a16:colId xmlns:a16="http://schemas.microsoft.com/office/drawing/2014/main" val="20005"/>
                    </a:ext>
                  </a:extLst>
                </a:gridCol>
              </a:tblGrid>
              <a:tr h="889267">
                <a:tc>
                  <a:txBody>
                    <a:bodyPr/>
                    <a:lstStyle/>
                    <a:p>
                      <a:pPr marL="0" marR="0" algn="ctr">
                        <a:spcBef>
                          <a:spcPts val="0"/>
                        </a:spcBef>
                        <a:spcAft>
                          <a:spcPts val="0"/>
                        </a:spcAft>
                      </a:pPr>
                      <a:r>
                        <a:rPr lang="en-US" sz="2000" dirty="0">
                          <a:effectLst/>
                        </a:rPr>
                        <a:t>Option</a:t>
                      </a:r>
                      <a:endParaRPr lang="en-US" sz="2000" dirty="0">
                        <a:effectLst/>
                        <a:latin typeface="+mn-lt"/>
                        <a:ea typeface="Calibri"/>
                      </a:endParaRPr>
                    </a:p>
                  </a:txBody>
                  <a:tcPr marL="68580" marR="68580" marT="0" marB="0" anchor="ctr"/>
                </a:tc>
                <a:tc>
                  <a:txBody>
                    <a:bodyPr/>
                    <a:lstStyle/>
                    <a:p>
                      <a:pPr marL="0" marR="0" algn="ctr" defTabSz="457200" rtl="0" eaLnBrk="1" latinLnBrk="0" hangingPunct="1">
                        <a:spcBef>
                          <a:spcPts val="0"/>
                        </a:spcBef>
                        <a:spcAft>
                          <a:spcPts val="0"/>
                        </a:spcAft>
                      </a:pPr>
                      <a:r>
                        <a:rPr lang="en-US" sz="2000" kern="1200" dirty="0">
                          <a:effectLst/>
                        </a:rPr>
                        <a:t>Number of vessels in service</a:t>
                      </a:r>
                      <a:endParaRPr lang="en-US" sz="2000" b="1" kern="1200" dirty="0">
                        <a:solidFill>
                          <a:srgbClr val="1F497D"/>
                        </a:solidFill>
                        <a:effectLst/>
                        <a:latin typeface="+mn-lt"/>
                        <a:ea typeface="Calibri"/>
                        <a:cs typeface="+mn-cs"/>
                      </a:endParaRPr>
                    </a:p>
                  </a:txBody>
                  <a:tcPr marL="68580" marR="68580" marT="0" marB="0" anchor="ctr"/>
                </a:tc>
                <a:tc>
                  <a:txBody>
                    <a:bodyPr/>
                    <a:lstStyle/>
                    <a:p>
                      <a:pPr marL="0" marR="0" algn="ctr">
                        <a:spcBef>
                          <a:spcPts val="0"/>
                        </a:spcBef>
                        <a:spcAft>
                          <a:spcPts val="0"/>
                        </a:spcAft>
                      </a:pPr>
                      <a:r>
                        <a:rPr lang="en-US" sz="2000" dirty="0">
                          <a:effectLst/>
                        </a:rPr>
                        <a:t>Vessel type</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a:effectLst/>
                        </a:rPr>
                        <a:t>Per vessel vehicle capacity</a:t>
                      </a:r>
                      <a:endParaRPr lang="en-US" sz="2000" dirty="0">
                        <a:effectLst/>
                        <a:latin typeface="+mn-lt"/>
                        <a:ea typeface="Calibri"/>
                      </a:endParaRPr>
                    </a:p>
                  </a:txBody>
                  <a:tcPr marL="68580" marR="68580" marT="0" marB="0" anchor="ctr"/>
                </a:tc>
                <a:tc>
                  <a:txBody>
                    <a:bodyPr/>
                    <a:lstStyle/>
                    <a:p>
                      <a:pPr marL="0" marR="0" algn="ctr">
                        <a:spcBef>
                          <a:spcPts val="0"/>
                        </a:spcBef>
                        <a:spcAft>
                          <a:spcPts val="0"/>
                        </a:spcAft>
                      </a:pPr>
                      <a:r>
                        <a:rPr lang="en-US" sz="2000" dirty="0">
                          <a:effectLst/>
                        </a:rPr>
                        <a:t>Per</a:t>
                      </a:r>
                      <a:r>
                        <a:rPr lang="en-US" sz="2000" baseline="0" dirty="0">
                          <a:effectLst/>
                        </a:rPr>
                        <a:t> vessel passenger</a:t>
                      </a:r>
                      <a:r>
                        <a:rPr lang="en-US" sz="2000" dirty="0">
                          <a:effectLst/>
                        </a:rPr>
                        <a:t> capacity</a:t>
                      </a:r>
                      <a:endParaRPr lang="en-US" sz="2000" dirty="0">
                        <a:effectLst/>
                        <a:latin typeface="+mn-lt"/>
                        <a:ea typeface="Calibri"/>
                      </a:endParaRPr>
                    </a:p>
                  </a:txBody>
                  <a:tcPr marL="0" marR="0" marT="0" marB="0" anchor="ctr"/>
                </a:tc>
                <a:tc>
                  <a:txBody>
                    <a:bodyPr/>
                    <a:lstStyle/>
                    <a:p>
                      <a:pPr marL="0" marR="0" algn="ctr">
                        <a:spcBef>
                          <a:spcPts val="0"/>
                        </a:spcBef>
                        <a:spcAft>
                          <a:spcPts val="0"/>
                        </a:spcAft>
                      </a:pPr>
                      <a:r>
                        <a:rPr lang="en-US" sz="2000" dirty="0">
                          <a:effectLst/>
                        </a:rPr>
                        <a:t>Sailing frequency</a:t>
                      </a:r>
                      <a:endParaRPr lang="en-US" sz="2000" dirty="0">
                        <a:effectLst/>
                        <a:latin typeface="+mn-lt"/>
                        <a:ea typeface="Calibri"/>
                      </a:endParaRPr>
                    </a:p>
                  </a:txBody>
                  <a:tcPr marL="0" marR="0" marT="0" marB="0" anchor="ctr"/>
                </a:tc>
                <a:extLst>
                  <a:ext uri="{0D108BD9-81ED-4DB2-BD59-A6C34878D82A}">
                    <a16:rowId xmlns:a16="http://schemas.microsoft.com/office/drawing/2014/main" val="10000"/>
                  </a:ext>
                </a:extLst>
              </a:tr>
              <a:tr h="488170">
                <a:tc>
                  <a:txBody>
                    <a:bodyPr/>
                    <a:lstStyle/>
                    <a:p>
                      <a:pPr marL="0" marR="0" algn="ctr">
                        <a:spcBef>
                          <a:spcPts val="0"/>
                        </a:spcBef>
                        <a:spcAft>
                          <a:spcPts val="0"/>
                        </a:spcAft>
                      </a:pPr>
                      <a:r>
                        <a:rPr lang="en-US" sz="1600" dirty="0">
                          <a:effectLst/>
                          <a:latin typeface="+mn-lt"/>
                          <a:ea typeface="+mn-ea"/>
                        </a:rPr>
                        <a:t>A</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3</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Medium</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144</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750</a:t>
                      </a:r>
                      <a:r>
                        <a:rPr lang="en-US" sz="1600" baseline="0" dirty="0">
                          <a:effectLst/>
                        </a:rPr>
                        <a:t> to </a:t>
                      </a:r>
                      <a:r>
                        <a:rPr lang="en-US" sz="1600" dirty="0">
                          <a:effectLst/>
                        </a:rPr>
                        <a:t>1200</a:t>
                      </a:r>
                      <a:endParaRPr lang="en-US" sz="1600" dirty="0">
                        <a:effectLst/>
                        <a:latin typeface="+mn-lt"/>
                        <a:ea typeface="Calibri"/>
                      </a:endParaRPr>
                    </a:p>
                  </a:txBody>
                  <a:tcPr marL="0" marR="0" marT="0" marB="0" anchor="ctr"/>
                </a:tc>
                <a:tc>
                  <a:txBody>
                    <a:bodyPr/>
                    <a:lstStyle/>
                    <a:p>
                      <a:pPr marL="0" marR="0" algn="ctr">
                        <a:spcBef>
                          <a:spcPts val="0"/>
                        </a:spcBef>
                        <a:spcAft>
                          <a:spcPts val="0"/>
                        </a:spcAft>
                      </a:pPr>
                      <a:r>
                        <a:rPr lang="en-US" sz="1600" dirty="0">
                          <a:effectLst/>
                        </a:rPr>
                        <a:t>Every 30 min</a:t>
                      </a:r>
                      <a:endParaRPr lang="en-US" sz="1600" dirty="0">
                        <a:effectLst/>
                        <a:latin typeface="+mn-lt"/>
                        <a:ea typeface="Calibri"/>
                      </a:endParaRPr>
                    </a:p>
                  </a:txBody>
                  <a:tcPr marL="0" marR="0" marT="0" marB="0" anchor="ctr"/>
                </a:tc>
                <a:extLst>
                  <a:ext uri="{0D108BD9-81ED-4DB2-BD59-A6C34878D82A}">
                    <a16:rowId xmlns:a16="http://schemas.microsoft.com/office/drawing/2014/main" val="10002"/>
                  </a:ext>
                </a:extLst>
              </a:tr>
              <a:tr h="488170">
                <a:tc>
                  <a:txBody>
                    <a:bodyPr/>
                    <a:lstStyle/>
                    <a:p>
                      <a:pPr marL="0" marR="0" algn="ctr">
                        <a:spcBef>
                          <a:spcPts val="0"/>
                        </a:spcBef>
                        <a:spcAft>
                          <a:spcPts val="0"/>
                        </a:spcAft>
                      </a:pPr>
                      <a:r>
                        <a:rPr lang="en-US" sz="1600" dirty="0">
                          <a:effectLst/>
                          <a:latin typeface="+mn-lt"/>
                          <a:ea typeface="+mn-ea"/>
                        </a:rPr>
                        <a:t>B</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2 </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Large</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202</a:t>
                      </a:r>
                      <a:endParaRPr lang="en-US" sz="1600" dirty="0">
                        <a:effectLst/>
                        <a:latin typeface="+mn-lt"/>
                        <a:ea typeface="Calibri"/>
                      </a:endParaRPr>
                    </a:p>
                  </a:txBody>
                  <a:tcPr marL="68580" marR="68580" marT="0" marB="0" anchor="ctr"/>
                </a:tc>
                <a:tc>
                  <a:txBody>
                    <a:bodyPr/>
                    <a:lstStyle/>
                    <a:p>
                      <a:pPr marL="0" marR="0" algn="ctr">
                        <a:spcBef>
                          <a:spcPts val="0"/>
                        </a:spcBef>
                        <a:spcAft>
                          <a:spcPts val="0"/>
                        </a:spcAft>
                      </a:pPr>
                      <a:r>
                        <a:rPr lang="en-US" sz="1600" dirty="0">
                          <a:effectLst/>
                        </a:rPr>
                        <a:t>1800 / 2000</a:t>
                      </a:r>
                      <a:endParaRPr lang="en-US" sz="1600" dirty="0">
                        <a:effectLst/>
                        <a:latin typeface="+mn-lt"/>
                        <a:ea typeface="Calibri"/>
                      </a:endParaRPr>
                    </a:p>
                  </a:txBody>
                  <a:tcPr marL="0" marR="0" marT="0" marB="0" anchor="ctr"/>
                </a:tc>
                <a:tc>
                  <a:txBody>
                    <a:bodyPr/>
                    <a:lstStyle/>
                    <a:p>
                      <a:pPr marL="0" marR="0" algn="ctr">
                        <a:spcBef>
                          <a:spcPts val="0"/>
                        </a:spcBef>
                        <a:spcAft>
                          <a:spcPts val="0"/>
                        </a:spcAft>
                      </a:pPr>
                      <a:r>
                        <a:rPr lang="en-US" sz="1600" kern="1200" dirty="0">
                          <a:effectLst/>
                        </a:rPr>
                        <a:t>~Every 45-60 min</a:t>
                      </a:r>
                      <a:endParaRPr lang="en-US" sz="1600" dirty="0">
                        <a:effectLst/>
                        <a:latin typeface="+mn-lt"/>
                        <a:ea typeface="Calibri"/>
                      </a:endParaRP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8709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8290"/>
          </a:xfrm>
        </p:spPr>
        <p:txBody>
          <a:bodyPr/>
          <a:lstStyle/>
          <a:p>
            <a:r>
              <a:rPr lang="en-US" sz="3200" dirty="0"/>
              <a:t>Options for Edmonds/Kingston route</a:t>
            </a:r>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22</a:t>
            </a:fld>
            <a:endParaRPr lang="en-US" dirty="0">
              <a:solidFill>
                <a:prstClr val="white"/>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86795112"/>
              </p:ext>
            </p:extLst>
          </p:nvPr>
        </p:nvGraphicFramePr>
        <p:xfrm>
          <a:off x="465138" y="2647950"/>
          <a:ext cx="7910512" cy="4373563"/>
        </p:xfrm>
        <a:graphic>
          <a:graphicData uri="http://schemas.openxmlformats.org/presentationml/2006/ole">
            <mc:AlternateContent xmlns:mc="http://schemas.openxmlformats.org/markup-compatibility/2006">
              <mc:Choice xmlns:v="urn:schemas-microsoft-com:vml" Requires="v">
                <p:oleObj spid="_x0000_s2200" name="Document" r:id="rId4" imgW="9190902" imgH="5082286" progId="Word.Document.12">
                  <p:embed/>
                </p:oleObj>
              </mc:Choice>
              <mc:Fallback>
                <p:oleObj name="Document" r:id="rId4" imgW="9190902" imgH="5082286" progId="Word.Document.12">
                  <p:embed/>
                  <p:pic>
                    <p:nvPicPr>
                      <p:cNvPr id="0" name=""/>
                      <p:cNvPicPr/>
                      <p:nvPr/>
                    </p:nvPicPr>
                    <p:blipFill>
                      <a:blip r:embed="rId5"/>
                      <a:stretch>
                        <a:fillRect/>
                      </a:stretch>
                    </p:blipFill>
                    <p:spPr>
                      <a:xfrm>
                        <a:off x="465138" y="2647950"/>
                        <a:ext cx="7910512" cy="4373563"/>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84DD81BF-D2AA-44D8-9C56-BDF900BC164C}"/>
              </a:ext>
            </a:extLst>
          </p:cNvPr>
          <p:cNvSpPr>
            <a:spLocks noGrp="1"/>
          </p:cNvSpPr>
          <p:nvPr>
            <p:ph sz="half" idx="1"/>
          </p:nvPr>
        </p:nvSpPr>
        <p:spPr>
          <a:xfrm>
            <a:off x="0" y="1672514"/>
            <a:ext cx="9144000" cy="537286"/>
          </a:xfrm>
        </p:spPr>
        <p:txBody>
          <a:bodyPr/>
          <a:lstStyle/>
          <a:p>
            <a:r>
              <a:rPr lang="en-US" sz="1800" b="1" dirty="0"/>
              <a:t>Draft Plan options: </a:t>
            </a:r>
          </a:p>
          <a:p>
            <a:pPr marL="800100" lvl="1" indent="-342900">
              <a:buFont typeface="+mj-lt"/>
              <a:buAutoNum type="alphaUcPeriod"/>
            </a:pPr>
            <a:r>
              <a:rPr lang="en-US" i="1" dirty="0"/>
              <a:t>Replace two (2) large-vessel operation with a three (3) mid-sized vessel operation </a:t>
            </a:r>
          </a:p>
          <a:p>
            <a:pPr marL="800100" lvl="1" indent="-342900">
              <a:buFont typeface="+mj-lt"/>
              <a:buAutoNum type="alphaUcPeriod"/>
            </a:pPr>
            <a:r>
              <a:rPr lang="en-US" i="1" dirty="0"/>
              <a:t>Maintain existing two (2) large-vessel operation</a:t>
            </a:r>
            <a:endParaRPr lang="en-US" dirty="0">
              <a:solidFill>
                <a:schemeClr val="accent2"/>
              </a:solidFill>
            </a:endParaRPr>
          </a:p>
          <a:p>
            <a:pPr lvl="1"/>
            <a:endParaRPr lang="en-US" sz="1800" dirty="0"/>
          </a:p>
          <a:p>
            <a:pPr lvl="1"/>
            <a:endParaRPr lang="en-US"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3366467320"/>
              </p:ext>
            </p:extLst>
          </p:nvPr>
        </p:nvGraphicFramePr>
        <p:xfrm>
          <a:off x="3193143" y="1276577"/>
          <a:ext cx="5791200" cy="871537"/>
        </p:xfrm>
        <a:graphic>
          <a:graphicData uri="http://schemas.openxmlformats.org/presentationml/2006/ole">
            <mc:AlternateContent xmlns:mc="http://schemas.openxmlformats.org/markup-compatibility/2006">
              <mc:Choice xmlns:v="urn:schemas-microsoft-com:vml" Requires="v">
                <p:oleObj spid="_x0000_s2201" name="Document" r:id="rId6" imgW="5844413" imgH="895162" progId="Word.Document.12">
                  <p:embed/>
                </p:oleObj>
              </mc:Choice>
              <mc:Fallback>
                <p:oleObj name="Document" r:id="rId6" imgW="5844413" imgH="895162" progId="Word.Document.12">
                  <p:embed/>
                  <p:pic>
                    <p:nvPicPr>
                      <p:cNvPr id="0" name=""/>
                      <p:cNvPicPr/>
                      <p:nvPr/>
                    </p:nvPicPr>
                    <p:blipFill>
                      <a:blip r:embed="rId7"/>
                      <a:stretch>
                        <a:fillRect/>
                      </a:stretch>
                    </p:blipFill>
                    <p:spPr>
                      <a:xfrm>
                        <a:off x="3193143" y="1276577"/>
                        <a:ext cx="5791200" cy="871537"/>
                      </a:xfrm>
                      <a:prstGeom prst="rect">
                        <a:avLst/>
                      </a:prstGeom>
                    </p:spPr>
                  </p:pic>
                </p:oleObj>
              </mc:Fallback>
            </mc:AlternateContent>
          </a:graphicData>
        </a:graphic>
      </p:graphicFrame>
    </p:spTree>
    <p:extLst>
      <p:ext uri="{BB962C8B-B14F-4D97-AF65-F5344CB8AC3E}">
        <p14:creationId xmlns:p14="http://schemas.microsoft.com/office/powerpoint/2010/main" val="112941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8510"/>
            <a:ext cx="8490467" cy="1143000"/>
          </a:xfrm>
        </p:spPr>
        <p:txBody>
          <a:bodyPr/>
          <a:lstStyle/>
          <a:p>
            <a:r>
              <a:rPr lang="en-US" dirty="0"/>
              <a:t>Options for Edmonds/Kingston </a:t>
            </a:r>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23</a:t>
            </a:fld>
            <a:endParaRPr lang="en-US" dirty="0">
              <a:solidFill>
                <a:prstClr val="white"/>
              </a:solidFill>
            </a:endParaRPr>
          </a:p>
        </p:txBody>
      </p:sp>
      <p:sp>
        <p:nvSpPr>
          <p:cNvPr id="6" name="Content Placeholder 2">
            <a:extLst>
              <a:ext uri="{FF2B5EF4-FFF2-40B4-BE49-F238E27FC236}">
                <a16:creationId xmlns:a16="http://schemas.microsoft.com/office/drawing/2014/main" id="{84DD81BF-D2AA-44D8-9C56-BDF900BC164C}"/>
              </a:ext>
            </a:extLst>
          </p:cNvPr>
          <p:cNvSpPr>
            <a:spLocks noGrp="1"/>
          </p:cNvSpPr>
          <p:nvPr>
            <p:ph sz="half" idx="1"/>
          </p:nvPr>
        </p:nvSpPr>
        <p:spPr>
          <a:xfrm>
            <a:off x="545522" y="1992572"/>
            <a:ext cx="4664833" cy="4190513"/>
          </a:xfrm>
        </p:spPr>
        <p:txBody>
          <a:bodyPr/>
          <a:lstStyle/>
          <a:p>
            <a:pPr marL="0" indent="0">
              <a:buNone/>
            </a:pPr>
            <a:r>
              <a:rPr lang="en-US" sz="1800" b="1" dirty="0"/>
              <a:t>Assessment:</a:t>
            </a:r>
          </a:p>
          <a:p>
            <a:r>
              <a:rPr lang="en-US" sz="2000" dirty="0"/>
              <a:t>Congestion relief:</a:t>
            </a:r>
          </a:p>
          <a:p>
            <a:pPr lvl="1"/>
            <a:r>
              <a:rPr lang="en-US" sz="2000" dirty="0"/>
              <a:t>Additional capacity at Edmonds/Kingston.</a:t>
            </a:r>
          </a:p>
          <a:p>
            <a:pPr lvl="1"/>
            <a:r>
              <a:rPr lang="en-US" sz="2000" dirty="0"/>
              <a:t>Could divert some growth from other routes.</a:t>
            </a:r>
          </a:p>
          <a:p>
            <a:r>
              <a:rPr lang="en-US" sz="2000" dirty="0"/>
              <a:t>Preliminary net annual operating cost increase of (~$2.6 mil*).</a:t>
            </a:r>
          </a:p>
          <a:p>
            <a:r>
              <a:rPr lang="en-US" sz="2000" dirty="0"/>
              <a:t>Additional vessel capital costs.</a:t>
            </a:r>
          </a:p>
          <a:p>
            <a:r>
              <a:rPr lang="en-US" sz="2000" dirty="0"/>
              <a:t>System resiliency. </a:t>
            </a:r>
          </a:p>
          <a:p>
            <a:pPr lvl="1"/>
            <a:endParaRPr lang="en-US" sz="1800" dirty="0"/>
          </a:p>
          <a:p>
            <a:pPr lvl="1"/>
            <a:endParaRPr lang="en-US" sz="1800" dirty="0"/>
          </a:p>
        </p:txBody>
      </p:sp>
      <p:graphicFrame>
        <p:nvGraphicFramePr>
          <p:cNvPr id="14" name="Chart 13"/>
          <p:cNvGraphicFramePr>
            <a:graphicFrameLocks/>
          </p:cNvGraphicFramePr>
          <p:nvPr>
            <p:extLst>
              <p:ext uri="{D42A27DB-BD31-4B8C-83A1-F6EECF244321}">
                <p14:modId xmlns:p14="http://schemas.microsoft.com/office/powerpoint/2010/main" val="1997828035"/>
              </p:ext>
            </p:extLst>
          </p:nvPr>
        </p:nvGraphicFramePr>
        <p:xfrm>
          <a:off x="4947138" y="2227385"/>
          <a:ext cx="4000529" cy="30958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44343" y="6183086"/>
            <a:ext cx="2504212" cy="276999"/>
          </a:xfrm>
          <a:prstGeom prst="rect">
            <a:avLst/>
          </a:prstGeom>
          <a:noFill/>
        </p:spPr>
        <p:txBody>
          <a:bodyPr wrap="none" rtlCol="0">
            <a:spAutoFit/>
          </a:bodyPr>
          <a:lstStyle/>
          <a:p>
            <a:r>
              <a:rPr lang="en-US" sz="1200" dirty="0">
                <a:solidFill>
                  <a:prstClr val="black">
                    <a:lumMod val="50000"/>
                    <a:lumOff val="50000"/>
                  </a:prstClr>
                </a:solidFill>
              </a:rPr>
              <a:t>* Shown in 2019 constant dollars</a:t>
            </a:r>
          </a:p>
        </p:txBody>
      </p:sp>
    </p:spTree>
    <p:extLst>
      <p:ext uri="{BB962C8B-B14F-4D97-AF65-F5344CB8AC3E}">
        <p14:creationId xmlns:p14="http://schemas.microsoft.com/office/powerpoint/2010/main" val="394966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19A28C-8AF7-480F-B8C2-680ED5C7B92E}"/>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24</a:t>
            </a:fld>
            <a:endParaRPr lang="en-US" dirty="0">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36" y="207545"/>
            <a:ext cx="8601075" cy="6057900"/>
          </a:xfrm>
          <a:prstGeom prst="rect">
            <a:avLst/>
          </a:prstGeom>
        </p:spPr>
      </p:pic>
    </p:spTree>
    <p:extLst>
      <p:ext uri="{BB962C8B-B14F-4D97-AF65-F5344CB8AC3E}">
        <p14:creationId xmlns:p14="http://schemas.microsoft.com/office/powerpoint/2010/main" val="2082128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41A33-E431-4FA3-8BC4-A22F90556346}"/>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25</a:t>
            </a:fld>
            <a:endParaRPr lang="en-US" dirty="0">
              <a:solidFill>
                <a:prstClr val="white"/>
              </a:solidFill>
            </a:endParaRPr>
          </a:p>
        </p:txBody>
      </p:sp>
      <p:pic>
        <p:nvPicPr>
          <p:cNvPr id="7" name="Picture 6">
            <a:extLst>
              <a:ext uri="{FF2B5EF4-FFF2-40B4-BE49-F238E27FC236}">
                <a16:creationId xmlns:a16="http://schemas.microsoft.com/office/drawing/2014/main" id="{D5004A01-20D6-4FA2-804B-FBCAD150D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1" y="579120"/>
            <a:ext cx="9005597" cy="5190516"/>
          </a:xfrm>
          <a:prstGeom prst="rect">
            <a:avLst/>
          </a:prstGeom>
        </p:spPr>
      </p:pic>
    </p:spTree>
    <p:extLst>
      <p:ext uri="{BB962C8B-B14F-4D97-AF65-F5344CB8AC3E}">
        <p14:creationId xmlns:p14="http://schemas.microsoft.com/office/powerpoint/2010/main" val="3585449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and resilience—</a:t>
            </a:r>
            <a:r>
              <a:rPr lang="en-US" sz="2800" dirty="0">
                <a:solidFill>
                  <a:schemeClr val="tx1">
                    <a:lumMod val="65000"/>
                    <a:lumOff val="35000"/>
                  </a:schemeClr>
                </a:solidFill>
              </a:rPr>
              <a:t>Green the fleet and reduce our environmental footprint</a:t>
            </a:r>
            <a:endParaRPr lang="en-US" dirty="0"/>
          </a:p>
        </p:txBody>
      </p:sp>
      <p:sp>
        <p:nvSpPr>
          <p:cNvPr id="3" name="Content Placeholder 2"/>
          <p:cNvSpPr>
            <a:spLocks noGrp="1"/>
          </p:cNvSpPr>
          <p:nvPr>
            <p:ph sz="half" idx="1"/>
          </p:nvPr>
        </p:nvSpPr>
        <p:spPr>
          <a:xfrm>
            <a:off x="219379" y="1972492"/>
            <a:ext cx="5405244" cy="3989897"/>
          </a:xfrm>
          <a:noFill/>
        </p:spPr>
        <p:txBody>
          <a:bodyPr/>
          <a:lstStyle/>
          <a:p>
            <a:pPr marL="0" indent="0">
              <a:spcBef>
                <a:spcPts val="0"/>
              </a:spcBef>
              <a:buNone/>
            </a:pPr>
            <a:r>
              <a:rPr lang="en-US" sz="2000" b="1" dirty="0"/>
              <a:t>Draft Plan recommendations:</a:t>
            </a:r>
          </a:p>
          <a:p>
            <a:pPr lvl="0">
              <a:spcBef>
                <a:spcPts val="0"/>
              </a:spcBef>
            </a:pPr>
            <a:r>
              <a:rPr lang="en-US" sz="2000" dirty="0"/>
              <a:t>Green the fleet. </a:t>
            </a:r>
          </a:p>
          <a:p>
            <a:pPr lvl="1">
              <a:spcBef>
                <a:spcPts val="0"/>
              </a:spcBef>
            </a:pPr>
            <a:r>
              <a:rPr lang="en-US" sz="2000" dirty="0"/>
              <a:t>Reduce fuel consumption. </a:t>
            </a:r>
          </a:p>
          <a:p>
            <a:pPr lvl="1">
              <a:spcBef>
                <a:spcPts val="0"/>
              </a:spcBef>
            </a:pPr>
            <a:r>
              <a:rPr lang="en-US" sz="2000" dirty="0"/>
              <a:t>Electrify fleet.</a:t>
            </a:r>
          </a:p>
          <a:p>
            <a:pPr lvl="1">
              <a:spcBef>
                <a:spcPts val="0"/>
              </a:spcBef>
            </a:pPr>
            <a:r>
              <a:rPr lang="en-US" sz="2000" dirty="0"/>
              <a:t>Quiet ferries to reduce impact to Orca whales.</a:t>
            </a:r>
          </a:p>
          <a:p>
            <a:pPr lvl="0">
              <a:spcBef>
                <a:spcPts val="0"/>
              </a:spcBef>
            </a:pPr>
            <a:r>
              <a:rPr lang="en-US" sz="2000" dirty="0"/>
              <a:t>Promote walk-on ridership.</a:t>
            </a:r>
          </a:p>
          <a:p>
            <a:pPr lvl="0">
              <a:spcBef>
                <a:spcPts val="0"/>
              </a:spcBef>
            </a:pPr>
            <a:r>
              <a:rPr lang="en-US" sz="2000" dirty="0"/>
              <a:t>Improve operational efficiency.</a:t>
            </a:r>
          </a:p>
          <a:p>
            <a:pPr lvl="1">
              <a:spcBef>
                <a:spcPts val="0"/>
              </a:spcBef>
            </a:pPr>
            <a:r>
              <a:rPr lang="en-US" sz="2000" dirty="0"/>
              <a:t>Reduce idle time for queued vehicles.</a:t>
            </a:r>
          </a:p>
          <a:p>
            <a:pPr lvl="1">
              <a:spcBef>
                <a:spcPts val="0"/>
              </a:spcBef>
            </a:pPr>
            <a:r>
              <a:rPr lang="en-US" sz="2000" dirty="0"/>
              <a:t>Improve buildings’ energy efficiency. </a:t>
            </a:r>
          </a:p>
          <a:p>
            <a:endParaRPr lang="en-US" sz="2000"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26</a:t>
            </a:fld>
            <a:endParaRPr lang="en-US" dirty="0">
              <a:solidFill>
                <a:prstClr val="white"/>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272" t="9939" r="14302" b="3326"/>
          <a:stretch/>
        </p:blipFill>
        <p:spPr>
          <a:xfrm>
            <a:off x="5809382" y="1790677"/>
            <a:ext cx="2912657" cy="196713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232" r="16296"/>
          <a:stretch/>
        </p:blipFill>
        <p:spPr>
          <a:xfrm>
            <a:off x="5821908" y="3919271"/>
            <a:ext cx="2884141" cy="2043118"/>
          </a:xfrm>
          <a:prstGeom prst="rect">
            <a:avLst/>
          </a:prstGeom>
        </p:spPr>
      </p:pic>
    </p:spTree>
    <p:extLst>
      <p:ext uri="{BB962C8B-B14F-4D97-AF65-F5344CB8AC3E}">
        <p14:creationId xmlns:p14="http://schemas.microsoft.com/office/powerpoint/2010/main" val="2853139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CO2 emissions</a:t>
            </a:r>
          </a:p>
        </p:txBody>
      </p:sp>
      <p:sp>
        <p:nvSpPr>
          <p:cNvPr id="4" name="Slide Number Placeholder 3"/>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27</a:t>
            </a:fld>
            <a:endParaRPr lang="en-US" dirty="0">
              <a:solidFill>
                <a:prstClr val="white"/>
              </a:solidFill>
            </a:endParaRPr>
          </a:p>
        </p:txBody>
      </p:sp>
      <p:graphicFrame>
        <p:nvGraphicFramePr>
          <p:cNvPr id="6" name="Chart 5">
            <a:extLst>
              <a:ext uri="{FF2B5EF4-FFF2-40B4-BE49-F238E27FC236}">
                <a16:creationId xmlns:a16="http://schemas.microsoft.com/office/drawing/2014/main" id="{9F08FEC9-EA12-494E-9677-5F01E73E7AF9}"/>
              </a:ext>
            </a:extLst>
          </p:cNvPr>
          <p:cNvGraphicFramePr>
            <a:graphicFrameLocks noGrp="1"/>
          </p:cNvGraphicFramePr>
          <p:nvPr>
            <p:extLst>
              <p:ext uri="{D42A27DB-BD31-4B8C-83A1-F6EECF244321}">
                <p14:modId xmlns:p14="http://schemas.microsoft.com/office/powerpoint/2010/main" val="2551758577"/>
              </p:ext>
            </p:extLst>
          </p:nvPr>
        </p:nvGraphicFramePr>
        <p:xfrm>
          <a:off x="368135" y="1626918"/>
          <a:ext cx="8532448" cy="4945331"/>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382" y="1205592"/>
            <a:ext cx="53625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634" y="324097"/>
            <a:ext cx="17430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43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5617923" cy="4465674"/>
          </a:xfrm>
        </p:spPr>
        <p:txBody>
          <a:bodyPr/>
          <a:lstStyle/>
          <a:p>
            <a:pPr marL="0" indent="0">
              <a:spcAft>
                <a:spcPts val="600"/>
              </a:spcAft>
              <a:buNone/>
            </a:pPr>
            <a:r>
              <a:rPr lang="en-US" sz="2000" b="1" dirty="0"/>
              <a:t>Draft plan recommendations:</a:t>
            </a:r>
          </a:p>
          <a:p>
            <a:pPr>
              <a:spcBef>
                <a:spcPts val="0"/>
              </a:spcBef>
            </a:pPr>
            <a:r>
              <a:rPr lang="en-US" sz="2000" dirty="0"/>
              <a:t>Plan for earthquakes and long term rising sea level.</a:t>
            </a:r>
          </a:p>
          <a:p>
            <a:pPr lvl="1">
              <a:spcBef>
                <a:spcPts val="0"/>
              </a:spcBef>
            </a:pPr>
            <a:r>
              <a:rPr lang="en-US" sz="2000" dirty="0"/>
              <a:t>Establish key routes for repair.</a:t>
            </a:r>
          </a:p>
          <a:p>
            <a:pPr lvl="1">
              <a:spcBef>
                <a:spcPts val="0"/>
              </a:spcBef>
            </a:pPr>
            <a:r>
              <a:rPr lang="en-US" sz="2000" dirty="0"/>
              <a:t>Identify and prioritize seismic upgrades.</a:t>
            </a:r>
          </a:p>
          <a:p>
            <a:pPr lvl="1">
              <a:spcBef>
                <a:spcPts val="0"/>
              </a:spcBef>
            </a:pPr>
            <a:r>
              <a:rPr lang="en-US" sz="2000" dirty="0"/>
              <a:t>Develop emergency response plan.</a:t>
            </a:r>
          </a:p>
          <a:p>
            <a:pPr lvl="1">
              <a:spcBef>
                <a:spcPts val="0"/>
              </a:spcBef>
            </a:pPr>
            <a:r>
              <a:rPr lang="en-US" sz="2000" dirty="0"/>
              <a:t>Explore alternative landing sites and loading methods.</a:t>
            </a:r>
          </a:p>
          <a:p>
            <a:pPr lvl="1">
              <a:spcBef>
                <a:spcPts val="0"/>
              </a:spcBef>
            </a:pPr>
            <a:r>
              <a:rPr lang="en-US" sz="2000" dirty="0"/>
              <a:t>Identify fuel supplier emergency access. </a:t>
            </a:r>
          </a:p>
          <a:p>
            <a:pPr lvl="1">
              <a:spcBef>
                <a:spcPts val="0"/>
              </a:spcBef>
            </a:pPr>
            <a:r>
              <a:rPr lang="en-US" sz="2000" dirty="0"/>
              <a:t>Increase fleet size for emergency relief.</a:t>
            </a:r>
          </a:p>
          <a:p>
            <a:pPr lvl="1">
              <a:spcBef>
                <a:spcPts val="0"/>
              </a:spcBef>
            </a:pPr>
            <a:r>
              <a:rPr lang="en-US" sz="2000" dirty="0"/>
              <a:t>Assess terminal elevation needs.</a:t>
            </a:r>
          </a:p>
          <a:p>
            <a:pPr lvl="1">
              <a:spcBef>
                <a:spcPts val="0"/>
              </a:spcBef>
            </a:pPr>
            <a:r>
              <a:rPr lang="en-US" sz="2000" dirty="0"/>
              <a:t>Evaluate design standards. </a:t>
            </a:r>
          </a:p>
          <a:p>
            <a:pPr>
              <a:spcBef>
                <a:spcPts val="0"/>
              </a:spcBef>
              <a:buFont typeface="Arial" panose="020B0604020202020204" pitchFamily="34" charset="0"/>
              <a:buChar char="•"/>
            </a:pPr>
            <a:r>
              <a:rPr lang="en-US" sz="2000" dirty="0"/>
              <a:t>Identify potential partners and funding sources.</a:t>
            </a:r>
          </a:p>
          <a:p>
            <a:pPr marL="457200" lvl="1" indent="0">
              <a:spcBef>
                <a:spcPts val="0"/>
              </a:spcBef>
              <a:buNone/>
            </a:pPr>
            <a:r>
              <a:rPr lang="en-US" sz="1700" dirty="0"/>
              <a:t> </a:t>
            </a:r>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66852"/>
          <a:stretch/>
        </p:blipFill>
        <p:spPr>
          <a:xfrm>
            <a:off x="6181810" y="2075251"/>
            <a:ext cx="2596896" cy="3880403"/>
          </a:xfrm>
        </p:spPr>
      </p:pic>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28</a:t>
            </a:fld>
            <a:endParaRPr lang="en-US" dirty="0">
              <a:solidFill>
                <a:prstClr val="white"/>
              </a:solidFill>
            </a:endParaRPr>
          </a:p>
        </p:txBody>
      </p:sp>
      <p:sp>
        <p:nvSpPr>
          <p:cNvPr id="7" name="Title 1"/>
          <p:cNvSpPr txBox="1">
            <a:spLocks noGrp="1"/>
          </p:cNvSpPr>
          <p:nvPr>
            <p:ph type="title"/>
          </p:nvPr>
        </p:nvSpPr>
        <p:spPr>
          <a:xfrm>
            <a:off x="457199" y="274638"/>
            <a:ext cx="8591108"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Resilient system—</a:t>
            </a:r>
            <a:r>
              <a:rPr lang="en-US" sz="2800" dirty="0">
                <a:solidFill>
                  <a:schemeClr val="tx1">
                    <a:lumMod val="65000"/>
                    <a:lumOff val="35000"/>
                  </a:schemeClr>
                </a:solidFill>
              </a:rPr>
              <a:t>Plan for emergencies and climate change to sustain reliable service through 2040  </a:t>
            </a:r>
          </a:p>
        </p:txBody>
      </p:sp>
    </p:spTree>
    <p:extLst>
      <p:ext uri="{BB962C8B-B14F-4D97-AF65-F5344CB8AC3E}">
        <p14:creationId xmlns:p14="http://schemas.microsoft.com/office/powerpoint/2010/main" val="1439658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CD3416-089D-4356-8ADB-D0C21A33B6EA}"/>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29</a:t>
            </a:fld>
            <a:endParaRPr lang="en-US" dirty="0">
              <a:solidFill>
                <a:prstClr val="white"/>
              </a:solidFill>
            </a:endParaRPr>
          </a:p>
        </p:txBody>
      </p:sp>
      <p:sp>
        <p:nvSpPr>
          <p:cNvPr id="9" name="Title 1"/>
          <p:cNvSpPr txBox="1">
            <a:spLocks noGrp="1"/>
          </p:cNvSpPr>
          <p:nvPr>
            <p:ph type="title"/>
          </p:nvPr>
        </p:nvSpPr>
        <p:spPr>
          <a:xfrm>
            <a:off x="457199" y="274638"/>
            <a:ext cx="8591108"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Investment and implementation— </a:t>
            </a:r>
            <a:r>
              <a:rPr lang="en-US" sz="2800" dirty="0">
                <a:solidFill>
                  <a:schemeClr val="tx1">
                    <a:lumMod val="65000"/>
                    <a:lumOff val="35000"/>
                  </a:schemeClr>
                </a:solidFill>
              </a:rPr>
              <a:t>Plan for a safe, reliable, sustainable, and integrated system. </a:t>
            </a:r>
          </a:p>
        </p:txBody>
      </p:sp>
      <p:sp>
        <p:nvSpPr>
          <p:cNvPr id="12" name="Content Placeholder 3"/>
          <p:cNvSpPr>
            <a:spLocks noGrp="1"/>
          </p:cNvSpPr>
          <p:nvPr>
            <p:ph sz="half" idx="2"/>
          </p:nvPr>
        </p:nvSpPr>
        <p:spPr>
          <a:xfrm>
            <a:off x="1442852" y="4441371"/>
            <a:ext cx="6691745" cy="1692362"/>
          </a:xfrm>
        </p:spPr>
        <p:txBody>
          <a:bodyPr numCol="2">
            <a:normAutofit/>
          </a:bodyPr>
          <a:lstStyle/>
          <a:p>
            <a:r>
              <a:rPr lang="en-US" sz="1800" dirty="0"/>
              <a:t>Capital costs</a:t>
            </a:r>
          </a:p>
          <a:p>
            <a:pPr lvl="1"/>
            <a:r>
              <a:rPr lang="en-US" sz="1800" dirty="0"/>
              <a:t>Vessels</a:t>
            </a:r>
          </a:p>
          <a:p>
            <a:pPr lvl="1"/>
            <a:r>
              <a:rPr lang="en-US" sz="1800" dirty="0"/>
              <a:t>Terminals</a:t>
            </a:r>
          </a:p>
          <a:p>
            <a:pPr lvl="1"/>
            <a:r>
              <a:rPr lang="en-US" sz="1800" dirty="0"/>
              <a:t>Technology</a:t>
            </a:r>
          </a:p>
          <a:p>
            <a:endParaRPr lang="en-US" sz="1800" dirty="0"/>
          </a:p>
          <a:p>
            <a:r>
              <a:rPr lang="en-US" sz="1800" dirty="0"/>
              <a:t>Operating costs </a:t>
            </a:r>
          </a:p>
          <a:p>
            <a:pPr lvl="1"/>
            <a:r>
              <a:rPr lang="en-US" sz="1800" dirty="0"/>
              <a:t>Labor increases</a:t>
            </a:r>
          </a:p>
          <a:p>
            <a:pPr lvl="1"/>
            <a:r>
              <a:rPr lang="en-US" sz="1800" dirty="0"/>
              <a:t>Fuel (Energy) decreases</a:t>
            </a:r>
          </a:p>
          <a:p>
            <a:pPr lvl="1"/>
            <a:r>
              <a:rPr lang="en-US" sz="1800" dirty="0"/>
              <a:t>Other</a:t>
            </a:r>
          </a:p>
          <a:p>
            <a:pPr marL="0" lvl="0" indent="0">
              <a:buNone/>
            </a:pPr>
            <a:endParaRPr lang="en-US" b="1" dirty="0"/>
          </a:p>
        </p:txBody>
      </p:sp>
      <p:sp>
        <p:nvSpPr>
          <p:cNvPr id="2" name="Rectangle 1"/>
          <p:cNvSpPr/>
          <p:nvPr/>
        </p:nvSpPr>
        <p:spPr>
          <a:xfrm>
            <a:off x="1442852" y="1969944"/>
            <a:ext cx="6287984" cy="1668405"/>
          </a:xfrm>
          <a:prstGeom prst="rect">
            <a:avLst/>
          </a:prstGeom>
        </p:spPr>
        <p:txBody>
          <a:bodyPr wrap="square">
            <a:spAutoFit/>
          </a:bodyPr>
          <a:lstStyle/>
          <a:p>
            <a:pPr algn="ctr">
              <a:lnSpc>
                <a:spcPct val="200000"/>
              </a:lnSpc>
            </a:pPr>
            <a:r>
              <a:rPr lang="en-US" b="1" dirty="0">
                <a:solidFill>
                  <a:schemeClr val="tx1">
                    <a:lumMod val="75000"/>
                    <a:lumOff val="25000"/>
                  </a:schemeClr>
                </a:solidFill>
              </a:rPr>
              <a:t>Near term (0-2 years)—Stabilizing the system</a:t>
            </a:r>
          </a:p>
          <a:p>
            <a:pPr algn="ctr">
              <a:lnSpc>
                <a:spcPct val="200000"/>
              </a:lnSpc>
            </a:pPr>
            <a:r>
              <a:rPr lang="en-US" b="1" dirty="0">
                <a:solidFill>
                  <a:schemeClr val="tx1">
                    <a:lumMod val="75000"/>
                    <a:lumOff val="25000"/>
                  </a:schemeClr>
                </a:solidFill>
              </a:rPr>
              <a:t>Medium term (3-7 years)—Building the infrastructure</a:t>
            </a:r>
          </a:p>
          <a:p>
            <a:pPr algn="ctr">
              <a:lnSpc>
                <a:spcPct val="200000"/>
              </a:lnSpc>
            </a:pPr>
            <a:r>
              <a:rPr lang="en-US" b="1" dirty="0">
                <a:solidFill>
                  <a:schemeClr val="tx1">
                    <a:lumMod val="75000"/>
                    <a:lumOff val="25000"/>
                  </a:schemeClr>
                </a:solidFill>
              </a:rPr>
              <a:t>Long term (8-20 years)—Responding to growth</a:t>
            </a:r>
          </a:p>
        </p:txBody>
      </p:sp>
    </p:spTree>
    <p:extLst>
      <p:ext uri="{BB962C8B-B14F-4D97-AF65-F5344CB8AC3E}">
        <p14:creationId xmlns:p14="http://schemas.microsoft.com/office/powerpoint/2010/main" val="34142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05361"/>
            <a:ext cx="8066707" cy="4870585"/>
          </a:xfrm>
          <a:prstGeom prst="rect">
            <a:avLst/>
          </a:prstGeom>
        </p:spPr>
      </p:pic>
    </p:spTree>
    <p:extLst>
      <p:ext uri="{BB962C8B-B14F-4D97-AF65-F5344CB8AC3E}">
        <p14:creationId xmlns:p14="http://schemas.microsoft.com/office/powerpoint/2010/main" val="4121119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CD3416-089D-4356-8ADB-D0C21A33B6EA}"/>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30</a:t>
            </a:fld>
            <a:endParaRPr lang="en-US" dirty="0">
              <a:solidFill>
                <a:prstClr val="white"/>
              </a:solidFill>
            </a:endParaRPr>
          </a:p>
        </p:txBody>
      </p:sp>
      <p:sp>
        <p:nvSpPr>
          <p:cNvPr id="9" name="Title 1"/>
          <p:cNvSpPr txBox="1">
            <a:spLocks noGrp="1"/>
          </p:cNvSpPr>
          <p:nvPr>
            <p:ph type="title"/>
          </p:nvPr>
        </p:nvSpPr>
        <p:spPr>
          <a:xfrm>
            <a:off x="457199" y="274638"/>
            <a:ext cx="8591108"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Investment and implementation— </a:t>
            </a:r>
            <a:r>
              <a:rPr lang="en-US" sz="2800" dirty="0">
                <a:solidFill>
                  <a:schemeClr val="tx1">
                    <a:lumMod val="65000"/>
                    <a:lumOff val="35000"/>
                  </a:schemeClr>
                </a:solidFill>
              </a:rPr>
              <a:t>Draft capital costs </a:t>
            </a:r>
            <a:r>
              <a:rPr lang="en-US" sz="1600" dirty="0">
                <a:solidFill>
                  <a:schemeClr val="tx1">
                    <a:lumMod val="65000"/>
                    <a:lumOff val="35000"/>
                  </a:schemeClr>
                </a:solidFill>
              </a:rPr>
              <a:t>(in millions)</a:t>
            </a:r>
          </a:p>
        </p:txBody>
      </p:sp>
      <p:sp>
        <p:nvSpPr>
          <p:cNvPr id="12" name="Content Placeholder 3"/>
          <p:cNvSpPr>
            <a:spLocks noGrp="1"/>
          </p:cNvSpPr>
          <p:nvPr>
            <p:ph sz="half" idx="2"/>
          </p:nvPr>
        </p:nvSpPr>
        <p:spPr>
          <a:xfrm>
            <a:off x="320635" y="4726369"/>
            <a:ext cx="8823366" cy="1958896"/>
          </a:xfrm>
        </p:spPr>
        <p:txBody>
          <a:bodyPr numCol="3">
            <a:normAutofit/>
          </a:bodyPr>
          <a:lstStyle/>
          <a:p>
            <a:pPr marL="0" lvl="0" indent="0">
              <a:buNone/>
            </a:pPr>
            <a:r>
              <a:rPr lang="en-US" b="1" dirty="0"/>
              <a:t>Vessels:</a:t>
            </a:r>
          </a:p>
          <a:p>
            <a:r>
              <a:rPr lang="en-US" dirty="0"/>
              <a:t>16 New vessels (hybrid-electric).</a:t>
            </a:r>
          </a:p>
          <a:p>
            <a:pPr lvl="0"/>
            <a:r>
              <a:rPr lang="en-US" dirty="0"/>
              <a:t>6 Existing vessel conversions. </a:t>
            </a:r>
          </a:p>
          <a:p>
            <a:pPr marL="0" lvl="0" indent="0">
              <a:buNone/>
            </a:pPr>
            <a:endParaRPr lang="en-US" b="1" dirty="0"/>
          </a:p>
          <a:p>
            <a:pPr marL="0" lvl="0" indent="0">
              <a:buNone/>
            </a:pPr>
            <a:r>
              <a:rPr lang="en-US" b="1" dirty="0"/>
              <a:t>Terminals:</a:t>
            </a:r>
          </a:p>
          <a:p>
            <a:r>
              <a:rPr lang="en-US" dirty="0"/>
              <a:t>Operational improvements projects.</a:t>
            </a:r>
          </a:p>
          <a:p>
            <a:r>
              <a:rPr lang="en-US" dirty="0"/>
              <a:t>18 Terminal conversions and utility upgrades for electric charging. </a:t>
            </a:r>
          </a:p>
          <a:p>
            <a:pPr marL="0" indent="0">
              <a:buNone/>
            </a:pPr>
            <a:endParaRPr lang="en-US" dirty="0"/>
          </a:p>
          <a:p>
            <a:pPr marL="0" lvl="0" indent="0">
              <a:buNone/>
            </a:pPr>
            <a:r>
              <a:rPr lang="en-US" b="1" dirty="0"/>
              <a:t>Information technology:</a:t>
            </a:r>
          </a:p>
          <a:p>
            <a:r>
              <a:rPr lang="en-US" dirty="0"/>
              <a:t>System upgrades and enhancements to support operations.</a:t>
            </a:r>
          </a:p>
          <a:p>
            <a:pPr marL="0" lvl="0" indent="0">
              <a:buNone/>
            </a:pPr>
            <a:endParaRPr lang="en-US" b="1" dirty="0"/>
          </a:p>
        </p:txBody>
      </p:sp>
      <p:graphicFrame>
        <p:nvGraphicFramePr>
          <p:cNvPr id="7" name="Chart 6">
            <a:extLst>
              <a:ext uri="{FF2B5EF4-FFF2-40B4-BE49-F238E27FC236}">
                <a16:creationId xmlns:a16="http://schemas.microsoft.com/office/drawing/2014/main" id="{37F3A5ED-6C23-6349-8D22-E9D1A9D8C643}"/>
              </a:ext>
            </a:extLst>
          </p:cNvPr>
          <p:cNvGraphicFramePr/>
          <p:nvPr>
            <p:extLst>
              <p:ext uri="{D42A27DB-BD31-4B8C-83A1-F6EECF244321}">
                <p14:modId xmlns:p14="http://schemas.microsoft.com/office/powerpoint/2010/main" val="1647705645"/>
              </p:ext>
            </p:extLst>
          </p:nvPr>
        </p:nvGraphicFramePr>
        <p:xfrm>
          <a:off x="938151" y="1437045"/>
          <a:ext cx="6349736" cy="2719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446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6987620-D765-0041-A71E-2983CE2CBED2}"/>
              </a:ext>
            </a:extLst>
          </p:cNvPr>
          <p:cNvGraphicFramePr/>
          <p:nvPr>
            <p:extLst>
              <p:ext uri="{D42A27DB-BD31-4B8C-83A1-F6EECF244321}">
                <p14:modId xmlns:p14="http://schemas.microsoft.com/office/powerpoint/2010/main" val="2853804969"/>
              </p:ext>
            </p:extLst>
          </p:nvPr>
        </p:nvGraphicFramePr>
        <p:xfrm>
          <a:off x="461434" y="1603169"/>
          <a:ext cx="8266930" cy="49876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32ECCBB3-BC7F-4AAD-8A2D-A69AD8808553}"/>
              </a:ext>
            </a:extLst>
          </p:cNvPr>
          <p:cNvSpPr>
            <a:spLocks noGrp="1"/>
          </p:cNvSpPr>
          <p:nvPr>
            <p:ph sz="half" idx="1"/>
          </p:nvPr>
        </p:nvSpPr>
        <p:spPr>
          <a:xfrm>
            <a:off x="486227" y="1419368"/>
            <a:ext cx="5451131" cy="5040718"/>
          </a:xfrm>
        </p:spPr>
        <p:txBody>
          <a:bodyPr/>
          <a:lstStyle/>
          <a:p>
            <a:pPr marL="0" indent="0">
              <a:buNone/>
            </a:pPr>
            <a:r>
              <a:rPr lang="en-US" sz="1800" b="1" dirty="0"/>
              <a:t>Dollars by category and biennium </a:t>
            </a:r>
            <a:r>
              <a:rPr lang="en-US" sz="1800" dirty="0"/>
              <a:t>(in millions)</a:t>
            </a:r>
            <a:r>
              <a:rPr lang="en-US" sz="1800" b="1" dirty="0"/>
              <a:t>:</a:t>
            </a:r>
          </a:p>
        </p:txBody>
      </p:sp>
      <p:sp>
        <p:nvSpPr>
          <p:cNvPr id="5" name="Slide Number Placeholder 4">
            <a:extLst>
              <a:ext uri="{FF2B5EF4-FFF2-40B4-BE49-F238E27FC236}">
                <a16:creationId xmlns:a16="http://schemas.microsoft.com/office/drawing/2014/main" id="{84CD3416-089D-4356-8ADB-D0C21A33B6EA}"/>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31</a:t>
            </a:fld>
            <a:endParaRPr lang="en-US" dirty="0">
              <a:solidFill>
                <a:prstClr val="white"/>
              </a:solidFill>
            </a:endParaRPr>
          </a:p>
        </p:txBody>
      </p:sp>
      <p:sp>
        <p:nvSpPr>
          <p:cNvPr id="9" name="Title 1"/>
          <p:cNvSpPr txBox="1">
            <a:spLocks noGrp="1"/>
          </p:cNvSpPr>
          <p:nvPr>
            <p:ph type="title"/>
          </p:nvPr>
        </p:nvSpPr>
        <p:spPr>
          <a:xfrm>
            <a:off x="457199" y="274638"/>
            <a:ext cx="8591108"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Investment and implementation—</a:t>
            </a:r>
            <a:r>
              <a:rPr lang="en-US" sz="2800" dirty="0">
                <a:solidFill>
                  <a:schemeClr val="tx1">
                    <a:lumMod val="65000"/>
                    <a:lumOff val="35000"/>
                  </a:schemeClr>
                </a:solidFill>
              </a:rPr>
              <a:t>Draft operational costs </a:t>
            </a:r>
          </a:p>
        </p:txBody>
      </p:sp>
    </p:spTree>
    <p:extLst>
      <p:ext uri="{BB962C8B-B14F-4D97-AF65-F5344CB8AC3E}">
        <p14:creationId xmlns:p14="http://schemas.microsoft.com/office/powerpoint/2010/main" val="257810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CD3416-089D-4356-8ADB-D0C21A33B6EA}"/>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32</a:t>
            </a:fld>
            <a:endParaRPr lang="en-US" dirty="0">
              <a:solidFill>
                <a:prstClr val="white"/>
              </a:solidFill>
            </a:endParaRPr>
          </a:p>
        </p:txBody>
      </p:sp>
      <p:sp>
        <p:nvSpPr>
          <p:cNvPr id="9" name="Title 1"/>
          <p:cNvSpPr txBox="1">
            <a:spLocks noGrp="1"/>
          </p:cNvSpPr>
          <p:nvPr>
            <p:ph type="title"/>
          </p:nvPr>
        </p:nvSpPr>
        <p:spPr>
          <a:xfrm>
            <a:off x="457199" y="274638"/>
            <a:ext cx="8591108"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Investment and implementation—</a:t>
            </a:r>
            <a:r>
              <a:rPr lang="en-US" sz="2800" dirty="0">
                <a:solidFill>
                  <a:schemeClr val="tx1">
                    <a:lumMod val="65000"/>
                    <a:lumOff val="35000"/>
                  </a:schemeClr>
                </a:solidFill>
              </a:rPr>
              <a:t>Draft operating revenue recovery </a:t>
            </a:r>
          </a:p>
        </p:txBody>
      </p:sp>
      <p:graphicFrame>
        <p:nvGraphicFramePr>
          <p:cNvPr id="6" name="Chart 5">
            <a:extLst>
              <a:ext uri="{FF2B5EF4-FFF2-40B4-BE49-F238E27FC236}">
                <a16:creationId xmlns:a16="http://schemas.microsoft.com/office/drawing/2014/main" id="{61665024-D108-4F4B-88B5-841A14E5A1D6}"/>
              </a:ext>
            </a:extLst>
          </p:cNvPr>
          <p:cNvGraphicFramePr/>
          <p:nvPr>
            <p:extLst>
              <p:ext uri="{D42A27DB-BD31-4B8C-83A1-F6EECF244321}">
                <p14:modId xmlns:p14="http://schemas.microsoft.com/office/powerpoint/2010/main" val="2243110244"/>
              </p:ext>
            </p:extLst>
          </p:nvPr>
        </p:nvGraphicFramePr>
        <p:xfrm>
          <a:off x="213757" y="1864426"/>
          <a:ext cx="845523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301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CD3416-089D-4356-8ADB-D0C21A33B6EA}"/>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33</a:t>
            </a:fld>
            <a:endParaRPr lang="en-US" dirty="0">
              <a:solidFill>
                <a:prstClr val="white"/>
              </a:solidFill>
            </a:endParaRPr>
          </a:p>
        </p:txBody>
      </p:sp>
      <p:sp>
        <p:nvSpPr>
          <p:cNvPr id="9" name="Title 1"/>
          <p:cNvSpPr txBox="1">
            <a:spLocks noGrp="1"/>
          </p:cNvSpPr>
          <p:nvPr>
            <p:ph type="title"/>
          </p:nvPr>
        </p:nvSpPr>
        <p:spPr>
          <a:xfrm>
            <a:off x="457199" y="274638"/>
            <a:ext cx="8591108"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Investment and implementation—</a:t>
            </a:r>
            <a:r>
              <a:rPr lang="en-US" sz="2800" dirty="0">
                <a:solidFill>
                  <a:schemeClr val="tx1">
                    <a:lumMod val="65000"/>
                    <a:lumOff val="35000"/>
                  </a:schemeClr>
                </a:solidFill>
              </a:rPr>
              <a:t>Draft total plan costs </a:t>
            </a:r>
          </a:p>
        </p:txBody>
      </p:sp>
      <p:sp>
        <p:nvSpPr>
          <p:cNvPr id="2" name="Rectangle 1"/>
          <p:cNvSpPr/>
          <p:nvPr/>
        </p:nvSpPr>
        <p:spPr>
          <a:xfrm>
            <a:off x="825334" y="2107775"/>
            <a:ext cx="7962405" cy="2585323"/>
          </a:xfrm>
          <a:prstGeom prst="rect">
            <a:avLst/>
          </a:prstGeom>
        </p:spPr>
        <p:txBody>
          <a:bodyPr wrap="square">
            <a:spAutoFit/>
          </a:bodyPr>
          <a:lstStyle/>
          <a:p>
            <a:r>
              <a:rPr lang="en-US" dirty="0"/>
              <a:t>Capital and operating costs through 2040:                   $14.2 billion</a:t>
            </a:r>
          </a:p>
          <a:p>
            <a:r>
              <a:rPr lang="en-US" dirty="0"/>
              <a:t>Dedicated tax revenue and fare collection:                   $7.5 billion</a:t>
            </a:r>
          </a:p>
          <a:p>
            <a:endParaRPr lang="en-US" dirty="0"/>
          </a:p>
          <a:p>
            <a:r>
              <a:rPr lang="en-US" dirty="0"/>
              <a:t>Capital and operating funding needs through 2040:     $6.7 billion</a:t>
            </a:r>
          </a:p>
          <a:p>
            <a:endParaRPr lang="en-US" dirty="0"/>
          </a:p>
          <a:p>
            <a:r>
              <a:rPr lang="en-US" dirty="0">
                <a:solidFill>
                  <a:schemeClr val="tx1">
                    <a:lumMod val="65000"/>
                    <a:lumOff val="35000"/>
                  </a:schemeClr>
                </a:solidFill>
              </a:rPr>
              <a:t>Historically the Legislature has appropriated additional revenues to cover the shortfall between dedicated WSF revenues and WSF operating and capital funding needs. </a:t>
            </a:r>
          </a:p>
          <a:p>
            <a:endParaRPr lang="en-US" dirty="0"/>
          </a:p>
        </p:txBody>
      </p:sp>
    </p:spTree>
    <p:extLst>
      <p:ext uri="{BB962C8B-B14F-4D97-AF65-F5344CB8AC3E}">
        <p14:creationId xmlns:p14="http://schemas.microsoft.com/office/powerpoint/2010/main" val="3077994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CD3416-089D-4356-8ADB-D0C21A33B6EA}"/>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34</a:t>
            </a:fld>
            <a:endParaRPr lang="en-US" dirty="0">
              <a:solidFill>
                <a:prstClr val="white"/>
              </a:solidFill>
            </a:endParaRPr>
          </a:p>
        </p:txBody>
      </p:sp>
      <p:sp>
        <p:nvSpPr>
          <p:cNvPr id="9" name="Title 1"/>
          <p:cNvSpPr txBox="1">
            <a:spLocks noGrp="1"/>
          </p:cNvSpPr>
          <p:nvPr>
            <p:ph type="title"/>
          </p:nvPr>
        </p:nvSpPr>
        <p:spPr>
          <a:xfrm>
            <a:off x="457199" y="274638"/>
            <a:ext cx="8591108"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Investment and implementation—</a:t>
            </a:r>
            <a:r>
              <a:rPr lang="en-US" sz="2800" dirty="0">
                <a:solidFill>
                  <a:schemeClr val="tx1">
                    <a:lumMod val="65000"/>
                    <a:lumOff val="35000"/>
                  </a:schemeClr>
                </a:solidFill>
              </a:rPr>
              <a:t>Draft total plan costs </a:t>
            </a:r>
            <a:r>
              <a:rPr lang="en-US" sz="1400" b="0" dirty="0">
                <a:solidFill>
                  <a:schemeClr val="tx1">
                    <a:lumMod val="65000"/>
                    <a:lumOff val="35000"/>
                  </a:schemeClr>
                </a:solidFill>
              </a:rPr>
              <a:t>(in millions)</a:t>
            </a:r>
          </a:p>
        </p:txBody>
      </p:sp>
      <p:graphicFrame>
        <p:nvGraphicFramePr>
          <p:cNvPr id="7" name="Chart 6">
            <a:extLst>
              <a:ext uri="{FF2B5EF4-FFF2-40B4-BE49-F238E27FC236}">
                <a16:creationId xmlns:a16="http://schemas.microsoft.com/office/drawing/2014/main" id="{48780B48-9B8C-B541-BC38-657ED5695AAD}"/>
              </a:ext>
            </a:extLst>
          </p:cNvPr>
          <p:cNvGraphicFramePr/>
          <p:nvPr>
            <p:extLst>
              <p:ext uri="{D42A27DB-BD31-4B8C-83A1-F6EECF244321}">
                <p14:modId xmlns:p14="http://schemas.microsoft.com/office/powerpoint/2010/main" val="1826039900"/>
              </p:ext>
            </p:extLst>
          </p:nvPr>
        </p:nvGraphicFramePr>
        <p:xfrm>
          <a:off x="528949" y="3751878"/>
          <a:ext cx="6594368" cy="2339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9EF1D50-7350-BF4C-9526-2C0694D61431}"/>
              </a:ext>
            </a:extLst>
          </p:cNvPr>
          <p:cNvGraphicFramePr/>
          <p:nvPr>
            <p:extLst>
              <p:ext uri="{D42A27DB-BD31-4B8C-83A1-F6EECF244321}">
                <p14:modId xmlns:p14="http://schemas.microsoft.com/office/powerpoint/2010/main" val="4211375540"/>
              </p:ext>
            </p:extLst>
          </p:nvPr>
        </p:nvGraphicFramePr>
        <p:xfrm>
          <a:off x="507076" y="1385681"/>
          <a:ext cx="6594368" cy="2224418"/>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2">
            <a:extLst>
              <a:ext uri="{FF2B5EF4-FFF2-40B4-BE49-F238E27FC236}">
                <a16:creationId xmlns:a16="http://schemas.microsoft.com/office/drawing/2014/main" id="{32ECCBB3-BC7F-4AAD-8A2D-A69AD8808553}"/>
              </a:ext>
            </a:extLst>
          </p:cNvPr>
          <p:cNvSpPr>
            <a:spLocks noGrp="1"/>
          </p:cNvSpPr>
          <p:nvPr>
            <p:ph sz="half" idx="1"/>
          </p:nvPr>
        </p:nvSpPr>
        <p:spPr>
          <a:xfrm>
            <a:off x="486227" y="1419368"/>
            <a:ext cx="5451131" cy="5040718"/>
          </a:xfrm>
        </p:spPr>
        <p:txBody>
          <a:bodyPr/>
          <a:lstStyle/>
          <a:p>
            <a:pPr marL="0" indent="0">
              <a:buNone/>
            </a:pPr>
            <a:r>
              <a:rPr lang="en-US" sz="1800" b="1" dirty="0"/>
              <a:t>Funding Capital Investments:</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1800" b="1" dirty="0"/>
              <a:t>Funding Operations:</a:t>
            </a:r>
          </a:p>
          <a:p>
            <a:pPr marL="0" indent="0">
              <a:buNone/>
            </a:pPr>
            <a:endParaRPr lang="en-US" sz="1800" b="1" dirty="0"/>
          </a:p>
        </p:txBody>
      </p:sp>
      <p:graphicFrame>
        <p:nvGraphicFramePr>
          <p:cNvPr id="11" name="Chart 10">
            <a:extLst>
              <a:ext uri="{FF2B5EF4-FFF2-40B4-BE49-F238E27FC236}">
                <a16:creationId xmlns:a16="http://schemas.microsoft.com/office/drawing/2014/main" id="{48780B48-9B8C-B541-BC38-657ED5695AAD}"/>
              </a:ext>
            </a:extLst>
          </p:cNvPr>
          <p:cNvGraphicFramePr/>
          <p:nvPr>
            <p:extLst>
              <p:ext uri="{D42A27DB-BD31-4B8C-83A1-F6EECF244321}">
                <p14:modId xmlns:p14="http://schemas.microsoft.com/office/powerpoint/2010/main" val="2968266355"/>
              </p:ext>
            </p:extLst>
          </p:nvPr>
        </p:nvGraphicFramePr>
        <p:xfrm>
          <a:off x="769866" y="4045369"/>
          <a:ext cx="5303520" cy="19234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C9EF1D50-7350-BF4C-9526-2C0694D61431}"/>
              </a:ext>
            </a:extLst>
          </p:cNvPr>
          <p:cNvGraphicFramePr/>
          <p:nvPr>
            <p:extLst>
              <p:ext uri="{D42A27DB-BD31-4B8C-83A1-F6EECF244321}">
                <p14:modId xmlns:p14="http://schemas.microsoft.com/office/powerpoint/2010/main" val="839108496"/>
              </p:ext>
            </p:extLst>
          </p:nvPr>
        </p:nvGraphicFramePr>
        <p:xfrm>
          <a:off x="766916" y="1803041"/>
          <a:ext cx="5303520" cy="18065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463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2" y="274638"/>
            <a:ext cx="8009468" cy="1143000"/>
          </a:xfrm>
        </p:spPr>
        <p:txBody>
          <a:bodyPr/>
          <a:lstStyle/>
          <a:p>
            <a:r>
              <a:rPr lang="en-US" sz="3200" dirty="0"/>
              <a:t>Consistency with other plans</a:t>
            </a:r>
          </a:p>
        </p:txBody>
      </p:sp>
      <p:sp>
        <p:nvSpPr>
          <p:cNvPr id="7" name="Content Placeholder 6"/>
          <p:cNvSpPr>
            <a:spLocks noGrp="1"/>
          </p:cNvSpPr>
          <p:nvPr>
            <p:ph idx="1"/>
          </p:nvPr>
        </p:nvSpPr>
        <p:spPr>
          <a:xfrm>
            <a:off x="677332" y="965200"/>
            <a:ext cx="8009467" cy="5334000"/>
          </a:xfrm>
        </p:spPr>
        <p:txBody>
          <a:bodyPr/>
          <a:lstStyle/>
          <a:p>
            <a:pPr>
              <a:buFont typeface="Arial" panose="020B0604020202020204" pitchFamily="34" charset="0"/>
              <a:buChar char="•"/>
            </a:pPr>
            <a:endParaRPr lang="en-US" sz="2000" dirty="0"/>
          </a:p>
          <a:p>
            <a:pPr marL="0" indent="0">
              <a:buNone/>
            </a:pPr>
            <a:r>
              <a:rPr lang="en-US" sz="2000" b="1" dirty="0"/>
              <a:t>Plans of local jurisdictions were also reviewed to assess:</a:t>
            </a:r>
          </a:p>
          <a:p>
            <a:pPr>
              <a:buFont typeface="Arial" panose="020B0604020202020204" pitchFamily="34" charset="0"/>
              <a:buChar char="•"/>
            </a:pPr>
            <a:r>
              <a:rPr lang="en-US" sz="2000" dirty="0"/>
              <a:t>Potential impacts of planned development near terminals.</a:t>
            </a:r>
          </a:p>
          <a:p>
            <a:pPr>
              <a:buFont typeface="Arial" panose="020B0604020202020204" pitchFamily="34" charset="0"/>
              <a:buChar char="•"/>
            </a:pPr>
            <a:r>
              <a:rPr lang="en-US" sz="2000" dirty="0"/>
              <a:t>Adequacy of transit and non-motorized connections.</a:t>
            </a:r>
          </a:p>
          <a:p>
            <a:pPr>
              <a:buFont typeface="Arial" panose="020B0604020202020204" pitchFamily="34" charset="0"/>
              <a:buChar char="•"/>
            </a:pPr>
            <a:r>
              <a:rPr lang="en-US" sz="2000" dirty="0"/>
              <a:t>The extent to which policies in local plans support ferry service and the multi-modal facilities needed for that service. </a:t>
            </a:r>
          </a:p>
          <a:p>
            <a:pPr>
              <a:buFont typeface="Arial" panose="020B0604020202020204" pitchFamily="34" charset="0"/>
              <a:buChar char="•"/>
            </a:pPr>
            <a:endParaRPr lang="en-US" sz="2000" dirty="0"/>
          </a:p>
          <a:p>
            <a:pPr marL="0" indent="0">
              <a:buNone/>
            </a:pPr>
            <a:r>
              <a:rPr lang="en-US" sz="2000" b="1" dirty="0"/>
              <a:t>The Washington Transportation Plan (WTP) and WSF Long Range Plan have been developed in parallel.  The plans emphasize common themes:</a:t>
            </a:r>
          </a:p>
          <a:p>
            <a:pPr>
              <a:buFont typeface="Arial" panose="020B0604020202020204" pitchFamily="34" charset="0"/>
              <a:buChar char="•"/>
            </a:pPr>
            <a:r>
              <a:rPr lang="en-US" sz="2000" dirty="0"/>
              <a:t>Improve system reliability and efficiency </a:t>
            </a:r>
          </a:p>
          <a:p>
            <a:pPr>
              <a:buFont typeface="Arial" panose="020B0604020202020204" pitchFamily="34" charset="0"/>
              <a:buChar char="•"/>
            </a:pPr>
            <a:r>
              <a:rPr lang="en-US" sz="2000" dirty="0"/>
              <a:t>Enhance multi-modal connections</a:t>
            </a:r>
          </a:p>
          <a:p>
            <a:pPr>
              <a:buFont typeface="Arial" panose="020B0604020202020204" pitchFamily="34" charset="0"/>
              <a:buChar char="•"/>
            </a:pPr>
            <a:r>
              <a:rPr lang="en-US" sz="2000" dirty="0"/>
              <a:t>Manage demand </a:t>
            </a:r>
          </a:p>
          <a:p>
            <a:pPr>
              <a:buFont typeface="Arial" panose="020B0604020202020204" pitchFamily="34" charset="0"/>
              <a:buChar char="•"/>
            </a:pPr>
            <a:r>
              <a:rPr lang="en-US" sz="2000" dirty="0"/>
              <a:t>Improve resilience and sustainability </a:t>
            </a:r>
          </a:p>
          <a:p>
            <a:pPr>
              <a:buFont typeface="Arial" panose="020B0604020202020204" pitchFamily="34" charset="0"/>
              <a:buChar char="•"/>
            </a:pPr>
            <a:endParaRPr lang="en-US" sz="2000"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35</a:t>
            </a:fld>
            <a:endParaRPr lang="en-US" dirty="0"/>
          </a:p>
        </p:txBody>
      </p:sp>
    </p:spTree>
    <p:extLst>
      <p:ext uri="{BB962C8B-B14F-4D97-AF65-F5344CB8AC3E}">
        <p14:creationId xmlns:p14="http://schemas.microsoft.com/office/powerpoint/2010/main" val="322027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36</a:t>
            </a:fld>
            <a:endParaRPr lang="en-US" dirty="0">
              <a:solidFill>
                <a:prstClr val="white"/>
              </a:solidFill>
            </a:endParaRPr>
          </a:p>
        </p:txBody>
      </p:sp>
      <p:sp>
        <p:nvSpPr>
          <p:cNvPr id="8" name="TextBox 7"/>
          <p:cNvSpPr txBox="1"/>
          <p:nvPr/>
        </p:nvSpPr>
        <p:spPr>
          <a:xfrm>
            <a:off x="152399" y="135833"/>
            <a:ext cx="8991600" cy="646331"/>
          </a:xfrm>
          <a:prstGeom prst="rect">
            <a:avLst/>
          </a:prstGeom>
          <a:noFill/>
        </p:spPr>
        <p:txBody>
          <a:bodyPr wrap="square" rtlCol="0">
            <a:spAutoFit/>
          </a:bodyPr>
          <a:lstStyle/>
          <a:p>
            <a:r>
              <a:rPr lang="en-US" sz="3600" b="1" dirty="0">
                <a:solidFill>
                  <a:srgbClr val="1B6C49"/>
                </a:solidFill>
                <a:latin typeface="Arial Black" panose="020B0A04020102020204" pitchFamily="34" charset="0"/>
                <a:cs typeface="Arial" panose="020B0604020202020204" pitchFamily="34" charset="0"/>
              </a:rPr>
              <a:t>Fall community engagement </a:t>
            </a:r>
          </a:p>
        </p:txBody>
      </p:sp>
      <p:sp>
        <p:nvSpPr>
          <p:cNvPr id="3" name="TextBox 2"/>
          <p:cNvSpPr txBox="1"/>
          <p:nvPr/>
        </p:nvSpPr>
        <p:spPr>
          <a:xfrm>
            <a:off x="500120" y="861661"/>
            <a:ext cx="5601741" cy="2000548"/>
          </a:xfrm>
          <a:prstGeom prst="rect">
            <a:avLst/>
          </a:prstGeom>
          <a:noFill/>
        </p:spPr>
        <p:txBody>
          <a:bodyPr wrap="square" rtlCol="0">
            <a:spAutoFit/>
          </a:bodyPr>
          <a:lstStyle/>
          <a:p>
            <a:endParaRPr lang="en-US" dirty="0">
              <a:solidFill>
                <a:prstClr val="black"/>
              </a:solidFill>
            </a:endParaRPr>
          </a:p>
          <a:p>
            <a:endParaRPr lang="en-US" dirty="0">
              <a:solidFill>
                <a:prstClr val="black"/>
              </a:solidFill>
            </a:endParaRPr>
          </a:p>
          <a:p>
            <a:pPr marL="285750" indent="-285750">
              <a:buFont typeface="Arial" panose="020B0604020202020204" pitchFamily="34" charset="0"/>
              <a:buChar char="•"/>
            </a:pPr>
            <a:r>
              <a:rPr lang="en-US" sz="2200" dirty="0">
                <a:solidFill>
                  <a:prstClr val="black"/>
                </a:solidFill>
              </a:rPr>
              <a:t>11 system-wide open houses</a:t>
            </a:r>
          </a:p>
          <a:p>
            <a:pPr marL="285750" indent="-285750">
              <a:buFont typeface="Arial" panose="020B0604020202020204" pitchFamily="34" charset="0"/>
              <a:buChar char="•"/>
            </a:pPr>
            <a:r>
              <a:rPr lang="en-US" sz="2200" dirty="0">
                <a:solidFill>
                  <a:prstClr val="black"/>
                </a:solidFill>
              </a:rPr>
              <a:t>Expanded onboard outreach</a:t>
            </a:r>
          </a:p>
          <a:p>
            <a:pPr marL="285750" indent="-285750">
              <a:buFont typeface="Arial" panose="020B0604020202020204" pitchFamily="34" charset="0"/>
              <a:buChar char="•"/>
            </a:pPr>
            <a:r>
              <a:rPr lang="en-US" sz="2200" dirty="0">
                <a:solidFill>
                  <a:prstClr val="black"/>
                </a:solidFill>
              </a:rPr>
              <a:t>Online open house </a:t>
            </a:r>
            <a:endParaRPr lang="en-US" sz="2200" i="1" dirty="0">
              <a:solidFill>
                <a:prstClr val="black"/>
              </a:solidFill>
            </a:endParaRPr>
          </a:p>
          <a:p>
            <a:r>
              <a:rPr lang="en-US" sz="2200" i="1" dirty="0">
                <a:solidFill>
                  <a:prstClr val="black"/>
                </a:solidFill>
              </a:rPr>
              <a:t>WSFlongrangeplan.com </a:t>
            </a:r>
            <a:endParaRPr lang="en-US" sz="2200" dirty="0">
              <a:solidFill>
                <a:prstClr val="black"/>
              </a:solidFill>
            </a:endParaRPr>
          </a:p>
        </p:txBody>
      </p:sp>
      <p:pic>
        <p:nvPicPr>
          <p:cNvPr id="7" name="Picture 6">
            <a:extLst>
              <a:ext uri="{FF2B5EF4-FFF2-40B4-BE49-F238E27FC236}">
                <a16:creationId xmlns:a16="http://schemas.microsoft.com/office/drawing/2014/main" id="{C4B949F2-84C4-4282-99AC-102F7B5E98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6" t="6851" r="30098" b="31811"/>
          <a:stretch/>
        </p:blipFill>
        <p:spPr>
          <a:xfrm>
            <a:off x="535994" y="3165466"/>
            <a:ext cx="2452861" cy="1753376"/>
          </a:xfrm>
          <a:prstGeom prst="rect">
            <a:avLst/>
          </a:prstGeom>
        </p:spPr>
      </p:pic>
      <p:pic>
        <p:nvPicPr>
          <p:cNvPr id="9" name="Picture 8">
            <a:extLst>
              <a:ext uri="{FF2B5EF4-FFF2-40B4-BE49-F238E27FC236}">
                <a16:creationId xmlns:a16="http://schemas.microsoft.com/office/drawing/2014/main" id="{9B406CC1-F606-4FED-8EE9-E8AF5E2200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2" t="14786" b="17439"/>
          <a:stretch/>
        </p:blipFill>
        <p:spPr>
          <a:xfrm rot="5400000">
            <a:off x="2485339" y="4209067"/>
            <a:ext cx="2459927" cy="1865793"/>
          </a:xfrm>
          <a:prstGeom prst="rect">
            <a:avLst/>
          </a:prstGeom>
        </p:spPr>
      </p:pic>
      <p:pic>
        <p:nvPicPr>
          <p:cNvPr id="6" name="Picture 5">
            <a:extLst>
              <a:ext uri="{FF2B5EF4-FFF2-40B4-BE49-F238E27FC236}">
                <a16:creationId xmlns:a16="http://schemas.microsoft.com/office/drawing/2014/main" id="{07936C8E-5AF8-44BC-8CB7-4BF5098CDB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556" y="813777"/>
            <a:ext cx="4136110" cy="5647485"/>
          </a:xfrm>
          <a:prstGeom prst="rect">
            <a:avLst/>
          </a:prstGeom>
        </p:spPr>
      </p:pic>
    </p:spTree>
    <p:extLst>
      <p:ext uri="{BB962C8B-B14F-4D97-AF65-F5344CB8AC3E}">
        <p14:creationId xmlns:p14="http://schemas.microsoft.com/office/powerpoint/2010/main" val="1179221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37</a:t>
            </a:fld>
            <a:endParaRPr lang="en-US" dirty="0">
              <a:solidFill>
                <a:prstClr val="white"/>
              </a:solidFill>
            </a:endParaRPr>
          </a:p>
        </p:txBody>
      </p:sp>
      <p:sp>
        <p:nvSpPr>
          <p:cNvPr id="8" name="TextBox 7"/>
          <p:cNvSpPr txBox="1"/>
          <p:nvPr/>
        </p:nvSpPr>
        <p:spPr>
          <a:xfrm>
            <a:off x="549965" y="390939"/>
            <a:ext cx="8991600" cy="646331"/>
          </a:xfrm>
          <a:prstGeom prst="rect">
            <a:avLst/>
          </a:prstGeom>
          <a:noFill/>
        </p:spPr>
        <p:txBody>
          <a:bodyPr wrap="square" rtlCol="0">
            <a:spAutoFit/>
          </a:bodyPr>
          <a:lstStyle/>
          <a:p>
            <a:r>
              <a:rPr lang="en-US" sz="3600" b="1" dirty="0">
                <a:solidFill>
                  <a:srgbClr val="1B6C49"/>
                </a:solidFill>
                <a:latin typeface="Arial Black" panose="020B0A04020102020204" pitchFamily="34" charset="0"/>
                <a:cs typeface="Arial" panose="020B0604020202020204" pitchFamily="34" charset="0"/>
              </a:rPr>
              <a:t>Look ahead</a:t>
            </a:r>
          </a:p>
        </p:txBody>
      </p:sp>
      <p:sp>
        <p:nvSpPr>
          <p:cNvPr id="4" name="Rectangle 3"/>
          <p:cNvSpPr/>
          <p:nvPr/>
        </p:nvSpPr>
        <p:spPr>
          <a:xfrm>
            <a:off x="561434" y="1077027"/>
            <a:ext cx="8152351" cy="1415772"/>
          </a:xfrm>
          <a:prstGeom prst="rect">
            <a:avLst/>
          </a:prstGeom>
        </p:spPr>
        <p:txBody>
          <a:bodyPr wrap="square">
            <a:spAutoFit/>
          </a:bodyPr>
          <a:lstStyle/>
          <a:p>
            <a:pPr marL="342900" indent="-342900">
              <a:buFont typeface="Arial" panose="020B0604020202020204" pitchFamily="34" charset="0"/>
              <a:buChar char="•"/>
            </a:pPr>
            <a:endParaRPr lang="en-US" sz="2400" dirty="0">
              <a:solidFill>
                <a:prstClr val="black"/>
              </a:solidFill>
              <a:latin typeface="Arial"/>
            </a:endParaRPr>
          </a:p>
          <a:p>
            <a:endParaRPr lang="en-US" sz="2400" dirty="0">
              <a:solidFill>
                <a:prstClr val="black"/>
              </a:solidFill>
            </a:endParaRPr>
          </a:p>
          <a:p>
            <a:pPr marL="342900" indent="-342900">
              <a:buFont typeface="Arial" panose="020B0604020202020204" pitchFamily="34" charset="0"/>
              <a:buChar char="•"/>
            </a:pPr>
            <a:endParaRPr lang="en-US" sz="2200" dirty="0">
              <a:solidFill>
                <a:prstClr val="black"/>
              </a:solidFill>
              <a:latin typeface="Arial"/>
            </a:endParaRPr>
          </a:p>
          <a:p>
            <a:endParaRPr lang="en-US" sz="1600" b="1" dirty="0">
              <a:solidFill>
                <a:prstClr val="black"/>
              </a:solid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07" y="1077027"/>
            <a:ext cx="8530404" cy="5150560"/>
          </a:xfrm>
          <a:prstGeom prst="rect">
            <a:avLst/>
          </a:prstGeom>
        </p:spPr>
      </p:pic>
    </p:spTree>
    <p:extLst>
      <p:ext uri="{BB962C8B-B14F-4D97-AF65-F5344CB8AC3E}">
        <p14:creationId xmlns:p14="http://schemas.microsoft.com/office/powerpoint/2010/main" val="737298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F29-0EF6-41D3-9D69-98DBA0A175D8}"/>
              </a:ext>
            </a:extLst>
          </p:cNvPr>
          <p:cNvSpPr>
            <a:spLocks noGrp="1"/>
          </p:cNvSpPr>
          <p:nvPr>
            <p:ph type="title"/>
          </p:nvPr>
        </p:nvSpPr>
        <p:spPr/>
        <p:txBody>
          <a:bodyPr/>
          <a:lstStyle/>
          <a:p>
            <a:pPr algn="ctr"/>
            <a:r>
              <a:rPr lang="en-US" dirty="0"/>
              <a:t>Questions?</a:t>
            </a:r>
            <a:br>
              <a:rPr lang="en-US" dirty="0"/>
            </a:br>
            <a:r>
              <a:rPr lang="en-US" dirty="0"/>
              <a:t/>
            </a:r>
            <a:br>
              <a:rPr lang="en-US" dirty="0"/>
            </a:br>
            <a:r>
              <a:rPr lang="en-US" dirty="0"/>
              <a:t/>
            </a:r>
            <a:br>
              <a:rPr lang="en-US" dirty="0"/>
            </a:br>
            <a:r>
              <a:rPr lang="en-US" dirty="0"/>
              <a:t/>
            </a:r>
            <a:br>
              <a:rPr lang="en-US" dirty="0"/>
            </a:br>
            <a:r>
              <a:rPr lang="en-US" sz="2800" b="0" dirty="0">
                <a:solidFill>
                  <a:schemeClr val="tx1"/>
                </a:solidFill>
              </a:rPr>
              <a:t>Ray Deardorf</a:t>
            </a:r>
            <a:br>
              <a:rPr lang="en-US" sz="2800" b="0" dirty="0">
                <a:solidFill>
                  <a:schemeClr val="tx1"/>
                </a:solidFill>
              </a:rPr>
            </a:br>
            <a:r>
              <a:rPr lang="en-US" sz="2800" b="0" dirty="0">
                <a:solidFill>
                  <a:schemeClr val="tx1"/>
                </a:solidFill>
              </a:rPr>
              <a:t>Senior Planning Manager</a:t>
            </a:r>
            <a:br>
              <a:rPr lang="en-US" sz="2800" b="0" dirty="0">
                <a:solidFill>
                  <a:schemeClr val="tx1"/>
                </a:solidFill>
              </a:rPr>
            </a:br>
            <a:r>
              <a:rPr lang="en-US" sz="2800" b="0" dirty="0">
                <a:solidFill>
                  <a:schemeClr val="tx1"/>
                </a:solidFill>
              </a:rPr>
              <a:t>Washington State Ferries</a:t>
            </a:r>
            <a:br>
              <a:rPr lang="en-US" sz="2800" b="0" dirty="0">
                <a:solidFill>
                  <a:schemeClr val="tx1"/>
                </a:solidFill>
              </a:rPr>
            </a:br>
            <a:r>
              <a:rPr lang="en-US" sz="2800" b="0" dirty="0">
                <a:solidFill>
                  <a:schemeClr val="tx1"/>
                </a:solidFill>
              </a:rPr>
              <a:t>Deardorf@wsdot.wa.gov</a:t>
            </a:r>
          </a:p>
        </p:txBody>
      </p:sp>
      <p:sp>
        <p:nvSpPr>
          <p:cNvPr id="5" name="Slide Number Placeholder 4">
            <a:extLst>
              <a:ext uri="{FF2B5EF4-FFF2-40B4-BE49-F238E27FC236}">
                <a16:creationId xmlns:a16="http://schemas.microsoft.com/office/drawing/2014/main" id="{74419C06-D2A1-440E-A398-A92BF29D445C}"/>
              </a:ext>
            </a:extLst>
          </p:cNvPr>
          <p:cNvSpPr>
            <a:spLocks noGrp="1"/>
          </p:cNvSpPr>
          <p:nvPr>
            <p:ph type="sldNum" sz="quarter" idx="12"/>
          </p:nvPr>
        </p:nvSpPr>
        <p:spPr/>
        <p:txBody>
          <a:bodyPr/>
          <a:lstStyle/>
          <a:p>
            <a:pPr>
              <a:defRPr/>
            </a:pPr>
            <a:fld id="{07A1B390-8C00-49C7-BEED-470B249615B6}" type="slidenum">
              <a:rPr lang="en-US" smtClean="0">
                <a:solidFill>
                  <a:prstClr val="white"/>
                </a:solidFill>
              </a:rPr>
              <a:pPr>
                <a:defRPr/>
              </a:pPr>
              <a:t>38</a:t>
            </a:fld>
            <a:endParaRPr lang="en-US" dirty="0">
              <a:solidFill>
                <a:prstClr val="white"/>
              </a:solidFill>
            </a:endParaRPr>
          </a:p>
        </p:txBody>
      </p:sp>
    </p:spTree>
    <p:extLst>
      <p:ext uri="{BB962C8B-B14F-4D97-AF65-F5344CB8AC3E}">
        <p14:creationId xmlns:p14="http://schemas.microsoft.com/office/powerpoint/2010/main" val="72101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D5F106-7842-4987-9124-FEBBDF4170E6}"/>
              </a:ext>
            </a:extLst>
          </p:cNvPr>
          <p:cNvSpPr>
            <a:spLocks noGrp="1"/>
          </p:cNvSpPr>
          <p:nvPr>
            <p:ph type="sldNum" sz="quarter" idx="12"/>
          </p:nvPr>
        </p:nvSpPr>
        <p:spPr/>
        <p:txBody>
          <a:bodyPr/>
          <a:lstStyle/>
          <a:p>
            <a:pPr>
              <a:defRPr/>
            </a:pPr>
            <a:fld id="{07A1B390-8C00-49C7-BEED-470B249615B6}" type="slidenum">
              <a:rPr lang="en-US" smtClean="0"/>
              <a:pPr>
                <a:defRPr/>
              </a:pPr>
              <a:t>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0316"/>
            <a:ext cx="9133727" cy="6015789"/>
          </a:xfrm>
          <a:prstGeom prst="rect">
            <a:avLst/>
          </a:prstGeom>
        </p:spPr>
      </p:pic>
      <p:sp>
        <p:nvSpPr>
          <p:cNvPr id="2" name="Title 1">
            <a:extLst>
              <a:ext uri="{FF2B5EF4-FFF2-40B4-BE49-F238E27FC236}">
                <a16:creationId xmlns:a16="http://schemas.microsoft.com/office/drawing/2014/main" id="{BF78DD92-18EA-453A-AECC-683B73F16312}"/>
              </a:ext>
            </a:extLst>
          </p:cNvPr>
          <p:cNvSpPr>
            <a:spLocks noGrp="1"/>
          </p:cNvSpPr>
          <p:nvPr>
            <p:ph type="title"/>
          </p:nvPr>
        </p:nvSpPr>
        <p:spPr>
          <a:xfrm>
            <a:off x="-276726" y="2701089"/>
            <a:ext cx="1419058" cy="1143000"/>
          </a:xfrm>
        </p:spPr>
        <p:txBody>
          <a:bodyPr/>
          <a:lstStyle/>
          <a:p>
            <a:pPr algn="ctr"/>
            <a:r>
              <a:rPr lang="en-US" sz="2400" dirty="0">
                <a:solidFill>
                  <a:schemeClr val="tx1">
                    <a:lumMod val="65000"/>
                    <a:lumOff val="35000"/>
                  </a:schemeClr>
                </a:solidFill>
              </a:rPr>
              <a:t>Draft Plan</a:t>
            </a:r>
          </a:p>
        </p:txBody>
      </p:sp>
    </p:spTree>
    <p:extLst>
      <p:ext uri="{BB962C8B-B14F-4D97-AF65-F5344CB8AC3E}">
        <p14:creationId xmlns:p14="http://schemas.microsoft.com/office/powerpoint/2010/main" val="292039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09" y="1443152"/>
            <a:ext cx="6573440" cy="4905861"/>
          </a:xfrm>
          <a:prstGeom prst="rect">
            <a:avLst/>
          </a:prstGeom>
          <a:ln w="6350">
            <a:solidFill>
              <a:schemeClr val="tx1"/>
            </a:solidFill>
          </a:ln>
        </p:spPr>
      </p:pic>
      <p:sp>
        <p:nvSpPr>
          <p:cNvPr id="2" name="Rectangle 1"/>
          <p:cNvSpPr/>
          <p:nvPr/>
        </p:nvSpPr>
        <p:spPr>
          <a:xfrm>
            <a:off x="591015" y="334537"/>
            <a:ext cx="7593980" cy="1015663"/>
          </a:xfrm>
          <a:prstGeom prst="rect">
            <a:avLst/>
          </a:prstGeom>
        </p:spPr>
        <p:txBody>
          <a:bodyPr wrap="square">
            <a:spAutoFit/>
          </a:bodyPr>
          <a:lstStyle/>
          <a:p>
            <a:r>
              <a:rPr lang="en-US" sz="3600" b="1" dirty="0">
                <a:solidFill>
                  <a:srgbClr val="1B6C49"/>
                </a:solidFill>
              </a:rPr>
              <a:t>Reliable service— </a:t>
            </a:r>
            <a:r>
              <a:rPr lang="en-US" sz="2400" b="1" dirty="0">
                <a:solidFill>
                  <a:schemeClr val="tx1">
                    <a:lumMod val="65000"/>
                    <a:lumOff val="35000"/>
                  </a:schemeClr>
                </a:solidFill>
              </a:rPr>
              <a:t>Replace aging vessels to maintain reliable service.  </a:t>
            </a:r>
          </a:p>
        </p:txBody>
      </p:sp>
    </p:spTree>
    <p:extLst>
      <p:ext uri="{BB962C8B-B14F-4D97-AF65-F5344CB8AC3E}">
        <p14:creationId xmlns:p14="http://schemas.microsoft.com/office/powerpoint/2010/main" val="59994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0773-33DA-4E2D-A2D2-B886B6E78AD2}"/>
              </a:ext>
            </a:extLst>
          </p:cNvPr>
          <p:cNvSpPr>
            <a:spLocks noGrp="1"/>
          </p:cNvSpPr>
          <p:nvPr>
            <p:ph type="title"/>
          </p:nvPr>
        </p:nvSpPr>
        <p:spPr>
          <a:xfrm>
            <a:off x="457200" y="274637"/>
            <a:ext cx="8249478" cy="1971605"/>
          </a:xfrm>
        </p:spPr>
        <p:txBody>
          <a:bodyPr/>
          <a:lstStyle/>
          <a:p>
            <a:r>
              <a:rPr lang="en-US" sz="3200" dirty="0"/>
              <a:t>Service and terminal enhancements by 2040 </a:t>
            </a:r>
          </a:p>
        </p:txBody>
      </p:sp>
      <p:sp>
        <p:nvSpPr>
          <p:cNvPr id="5" name="Slide Number Placeholder 4">
            <a:extLst>
              <a:ext uri="{FF2B5EF4-FFF2-40B4-BE49-F238E27FC236}">
                <a16:creationId xmlns:a16="http://schemas.microsoft.com/office/drawing/2014/main" id="{462AA208-35C2-4B7D-A691-90C2F9E6749C}"/>
              </a:ext>
            </a:extLst>
          </p:cNvPr>
          <p:cNvSpPr>
            <a:spLocks noGrp="1"/>
          </p:cNvSpPr>
          <p:nvPr>
            <p:ph type="sldNum" sz="quarter" idx="12"/>
          </p:nvPr>
        </p:nvSpPr>
        <p:spPr/>
        <p:txBody>
          <a:bodyPr/>
          <a:lstStyle/>
          <a:p>
            <a:pPr>
              <a:defRPr/>
            </a:pPr>
            <a:fld id="{07A1B390-8C00-49C7-BEED-470B249615B6}" type="slidenum">
              <a:rPr lang="en-US" smtClean="0"/>
              <a:pPr>
                <a:defRPr/>
              </a:pPr>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145" y="770021"/>
            <a:ext cx="5367192" cy="5546558"/>
          </a:xfrm>
          <a:prstGeom prst="rect">
            <a:avLst/>
          </a:prstGeom>
        </p:spPr>
      </p:pic>
    </p:spTree>
    <p:extLst>
      <p:ext uri="{BB962C8B-B14F-4D97-AF65-F5344CB8AC3E}">
        <p14:creationId xmlns:p14="http://schemas.microsoft.com/office/powerpoint/2010/main" val="300604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0773-33DA-4E2D-A2D2-B886B6E78AD2}"/>
              </a:ext>
            </a:extLst>
          </p:cNvPr>
          <p:cNvSpPr>
            <a:spLocks noGrp="1"/>
          </p:cNvSpPr>
          <p:nvPr>
            <p:ph type="title"/>
          </p:nvPr>
        </p:nvSpPr>
        <p:spPr>
          <a:xfrm>
            <a:off x="457199" y="274638"/>
            <a:ext cx="8410353" cy="1143000"/>
          </a:xfrm>
        </p:spPr>
        <p:txBody>
          <a:bodyPr/>
          <a:lstStyle/>
          <a:p>
            <a:r>
              <a:rPr lang="en-US" dirty="0"/>
              <a:t>Draft plan implementation timeline</a:t>
            </a:r>
          </a:p>
        </p:txBody>
      </p:sp>
      <p:sp>
        <p:nvSpPr>
          <p:cNvPr id="5" name="Slide Number Placeholder 4">
            <a:extLst>
              <a:ext uri="{FF2B5EF4-FFF2-40B4-BE49-F238E27FC236}">
                <a16:creationId xmlns:a16="http://schemas.microsoft.com/office/drawing/2014/main" id="{462AA208-35C2-4B7D-A691-90C2F9E6749C}"/>
              </a:ext>
            </a:extLst>
          </p:cNvPr>
          <p:cNvSpPr>
            <a:spLocks noGrp="1"/>
          </p:cNvSpPr>
          <p:nvPr>
            <p:ph type="sldNum" sz="quarter" idx="12"/>
          </p:nvPr>
        </p:nvSpPr>
        <p:spPr/>
        <p:txBody>
          <a:bodyPr/>
          <a:lstStyle/>
          <a:p>
            <a:pPr>
              <a:defRPr/>
            </a:pPr>
            <a:fld id="{07A1B390-8C00-49C7-BEED-470B249615B6}" type="slidenum">
              <a:rPr lang="en-US" smtClean="0"/>
              <a:pPr>
                <a:defRPr/>
              </a:pPr>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08" y="1417638"/>
            <a:ext cx="8565343" cy="5063128"/>
          </a:xfrm>
          <a:prstGeom prst="rect">
            <a:avLst/>
          </a:prstGeom>
        </p:spPr>
      </p:pic>
    </p:spTree>
    <p:extLst>
      <p:ext uri="{BB962C8B-B14F-4D97-AF65-F5344CB8AC3E}">
        <p14:creationId xmlns:p14="http://schemas.microsoft.com/office/powerpoint/2010/main" val="299858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4101" y="1631092"/>
            <a:ext cx="8276847" cy="5114708"/>
          </a:xfrm>
        </p:spPr>
        <p:txBody>
          <a:bodyPr/>
          <a:lstStyle/>
          <a:p>
            <a:pPr marL="0" lvl="0" indent="0">
              <a:spcAft>
                <a:spcPts val="600"/>
              </a:spcAft>
              <a:buNone/>
            </a:pPr>
            <a:r>
              <a:rPr lang="en-US" sz="2000" b="1" dirty="0"/>
              <a:t>Draft Plan recommendations: </a:t>
            </a:r>
          </a:p>
          <a:p>
            <a:pPr>
              <a:buFont typeface="Arial" panose="020B0604020202020204" pitchFamily="34" charset="0"/>
              <a:buChar char="•"/>
            </a:pPr>
            <a:r>
              <a:rPr lang="en-US" sz="2000" dirty="0"/>
              <a:t>Stabilize the fleet by building new vessels.</a:t>
            </a:r>
          </a:p>
          <a:p>
            <a:pPr>
              <a:buFont typeface="Arial" panose="020B0604020202020204" pitchFamily="34" charset="0"/>
              <a:buChar char="•"/>
            </a:pPr>
            <a:r>
              <a:rPr lang="en-US" sz="2000" dirty="0"/>
              <a:t>Maintain and improve terminal efficiency.</a:t>
            </a:r>
          </a:p>
          <a:p>
            <a:pPr>
              <a:buFont typeface="Arial" panose="020B0604020202020204" pitchFamily="34" charset="0"/>
              <a:buChar char="•"/>
            </a:pPr>
            <a:r>
              <a:rPr lang="en-US" sz="2000" dirty="0"/>
              <a:t>Develop workforce.</a:t>
            </a:r>
          </a:p>
          <a:p>
            <a:pPr>
              <a:buFont typeface="Arial" panose="020B0604020202020204" pitchFamily="34" charset="0"/>
              <a:buChar char="•"/>
            </a:pPr>
            <a:endParaRPr lang="en-US" sz="1700" dirty="0"/>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8</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52" r="1" b="6452"/>
          <a:stretch/>
        </p:blipFill>
        <p:spPr>
          <a:xfrm>
            <a:off x="250446" y="4457018"/>
            <a:ext cx="2821953" cy="173201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267" r="12553"/>
          <a:stretch/>
        </p:blipFill>
        <p:spPr>
          <a:xfrm>
            <a:off x="5942300" y="4457018"/>
            <a:ext cx="2503951" cy="1732018"/>
          </a:xfrm>
          <a:prstGeom prst="rect">
            <a:avLst/>
          </a:prstGeom>
        </p:spPr>
      </p:pic>
      <p:pic>
        <p:nvPicPr>
          <p:cNvPr id="3074" name="Picture 2" descr="Colman Dock - November 20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0753" y="4442451"/>
            <a:ext cx="2243545" cy="173201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65051" y="193121"/>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Reliable service—</a:t>
            </a:r>
            <a:r>
              <a:rPr lang="en-US" sz="2400" dirty="0">
                <a:solidFill>
                  <a:schemeClr val="tx1">
                    <a:lumMod val="65000"/>
                    <a:lumOff val="35000"/>
                  </a:schemeClr>
                </a:solidFill>
              </a:rPr>
              <a:t>Stabilize the system to maintain reliable service through 2040. </a:t>
            </a:r>
          </a:p>
        </p:txBody>
      </p:sp>
    </p:spTree>
    <p:extLst>
      <p:ext uri="{BB962C8B-B14F-4D97-AF65-F5344CB8AC3E}">
        <p14:creationId xmlns:p14="http://schemas.microsoft.com/office/powerpoint/2010/main" val="26140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7315" y="1459147"/>
            <a:ext cx="3990405" cy="4735706"/>
          </a:xfrm>
        </p:spPr>
        <p:txBody>
          <a:bodyPr>
            <a:noAutofit/>
          </a:bodyPr>
          <a:lstStyle/>
          <a:p>
            <a:pPr marL="0" lvl="0" indent="0">
              <a:spcBef>
                <a:spcPts val="0"/>
              </a:spcBef>
              <a:spcAft>
                <a:spcPts val="600"/>
              </a:spcAft>
              <a:buNone/>
            </a:pPr>
            <a:r>
              <a:rPr lang="en-US" sz="2000" b="1" dirty="0"/>
              <a:t>Draft Plan recommendations: </a:t>
            </a:r>
          </a:p>
          <a:p>
            <a:pPr lvl="0">
              <a:spcBef>
                <a:spcPts val="0"/>
              </a:spcBef>
              <a:buFont typeface="Arial" panose="020B0604020202020204" pitchFamily="34" charset="0"/>
              <a:buChar char="•"/>
            </a:pPr>
            <a:r>
              <a:rPr lang="en-US" sz="1800" dirty="0"/>
              <a:t>Near-term: </a:t>
            </a:r>
          </a:p>
          <a:p>
            <a:pPr lvl="1"/>
            <a:r>
              <a:rPr lang="en-US" sz="1800" dirty="0">
                <a:latin typeface="Arial"/>
              </a:rPr>
              <a:t>Build five new vessels, </a:t>
            </a:r>
            <a:r>
              <a:rPr lang="en-US" sz="1800" dirty="0" smtClean="0">
                <a:latin typeface="Arial"/>
              </a:rPr>
              <a:t>bolster relief fleet, replace </a:t>
            </a:r>
            <a:r>
              <a:rPr lang="en-US" sz="1800" dirty="0">
                <a:latin typeface="Arial"/>
              </a:rPr>
              <a:t>Super class</a:t>
            </a:r>
          </a:p>
          <a:p>
            <a:pPr lvl="0">
              <a:spcBef>
                <a:spcPts val="0"/>
              </a:spcBef>
              <a:buFont typeface="Arial" panose="020B0604020202020204" pitchFamily="34" charset="0"/>
              <a:buChar char="•"/>
            </a:pPr>
            <a:r>
              <a:rPr lang="en-US" sz="1800" dirty="0"/>
              <a:t>Long-term: </a:t>
            </a:r>
          </a:p>
          <a:p>
            <a:pPr lvl="1"/>
            <a:r>
              <a:rPr lang="en-US" sz="1800" dirty="0">
                <a:latin typeface="Arial"/>
              </a:rPr>
              <a:t>Comprehensive construction program – replace Issaquah and Jumbo Mark I class. </a:t>
            </a:r>
          </a:p>
          <a:p>
            <a:pPr lvl="0">
              <a:spcBef>
                <a:spcPts val="0"/>
              </a:spcBef>
              <a:buFont typeface="Arial" panose="020B0604020202020204" pitchFamily="34" charset="0"/>
              <a:buChar char="•"/>
            </a:pPr>
            <a:r>
              <a:rPr lang="en-US" sz="1800" dirty="0"/>
              <a:t>Review policies:</a:t>
            </a:r>
          </a:p>
          <a:p>
            <a:pPr lvl="1"/>
            <a:r>
              <a:rPr lang="en-US" sz="1800" dirty="0">
                <a:latin typeface="Arial"/>
              </a:rPr>
              <a:t>Vessel lifespan </a:t>
            </a:r>
          </a:p>
          <a:p>
            <a:pPr lvl="1"/>
            <a:r>
              <a:rPr lang="en-US" sz="1800" dirty="0">
                <a:latin typeface="Arial"/>
              </a:rPr>
              <a:t>Contracting restrictions</a:t>
            </a:r>
          </a:p>
          <a:p>
            <a:pPr lvl="1"/>
            <a:r>
              <a:rPr lang="en-US" sz="1800" dirty="0">
                <a:latin typeface="Arial"/>
              </a:rPr>
              <a:t>Vessel procurement processes</a:t>
            </a:r>
          </a:p>
          <a:p>
            <a:pPr lvl="1"/>
            <a:r>
              <a:rPr lang="en-US" sz="1800" dirty="0">
                <a:latin typeface="Arial"/>
              </a:rPr>
              <a:t>Performance measures</a:t>
            </a:r>
          </a:p>
        </p:txBody>
      </p:sp>
      <p:sp>
        <p:nvSpPr>
          <p:cNvPr id="5" name="Slide Number Placeholder 4"/>
          <p:cNvSpPr>
            <a:spLocks noGrp="1"/>
          </p:cNvSpPr>
          <p:nvPr>
            <p:ph type="sldNum" sz="quarter" idx="12"/>
          </p:nvPr>
        </p:nvSpPr>
        <p:spPr/>
        <p:txBody>
          <a:bodyPr/>
          <a:lstStyle/>
          <a:p>
            <a:pPr>
              <a:defRPr/>
            </a:pPr>
            <a:fld id="{07A1B390-8C00-49C7-BEED-470B249615B6}" type="slidenum">
              <a:rPr lang="en-US" smtClean="0"/>
              <a:pPr>
                <a:defRPr/>
              </a:pPr>
              <a:t>9</a:t>
            </a:fld>
            <a:endParaRPr lang="en-US" dirty="0"/>
          </a:p>
        </p:txBody>
      </p:sp>
      <p:pic>
        <p:nvPicPr>
          <p:cNvPr id="6146" name="Picture 2" descr="\\sea10\BRIDGE\1700906 (WSF 2040 Long Range Plan)\20 - Draft Plan\PHOTOS\35419966731_8c37b8c7b4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139" y="1217497"/>
            <a:ext cx="1655773" cy="1096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52" r="1" b="6452"/>
          <a:stretch/>
        </p:blipFill>
        <p:spPr>
          <a:xfrm>
            <a:off x="9767139" y="3230223"/>
            <a:ext cx="3485005" cy="2138977"/>
          </a:xfrm>
          <a:prstGeom prst="rect">
            <a:avLst/>
          </a:prstGeom>
        </p:spPr>
      </p:pic>
      <p:sp>
        <p:nvSpPr>
          <p:cNvPr id="7" name="Content Placeholder 2"/>
          <p:cNvSpPr>
            <a:spLocks noGrp="1"/>
          </p:cNvSpPr>
          <p:nvPr>
            <p:ph sz="half" idx="1"/>
          </p:nvPr>
        </p:nvSpPr>
        <p:spPr>
          <a:xfrm>
            <a:off x="5069186" y="1505636"/>
            <a:ext cx="4492727" cy="4689217"/>
          </a:xfrm>
        </p:spPr>
        <p:txBody>
          <a:bodyPr>
            <a:noAutofit/>
          </a:bodyPr>
          <a:lstStyle/>
          <a:p>
            <a:pPr marL="0" lvl="0" indent="0">
              <a:spcBef>
                <a:spcPts val="0"/>
              </a:spcBef>
              <a:buNone/>
            </a:pPr>
            <a:r>
              <a:rPr lang="en-US" b="1" dirty="0"/>
              <a:t>Top reasons for service cancellation:</a:t>
            </a:r>
          </a:p>
          <a:p>
            <a:pPr marL="0" lvl="0" indent="0">
              <a:spcBef>
                <a:spcPts val="0"/>
              </a:spcBef>
              <a:buNone/>
            </a:pPr>
            <a:endParaRPr lang="en-US" b="1" dirty="0"/>
          </a:p>
        </p:txBody>
      </p:sp>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6189" t="27488" r="31089" b="37421"/>
          <a:stretch/>
        </p:blipFill>
        <p:spPr bwMode="auto">
          <a:xfrm>
            <a:off x="5701553" y="2042940"/>
            <a:ext cx="2676041" cy="415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365051" y="193121"/>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en-US" dirty="0"/>
              <a:t>Reliable service—</a:t>
            </a:r>
            <a:r>
              <a:rPr lang="en-US" sz="2400" dirty="0">
                <a:solidFill>
                  <a:schemeClr val="tx1">
                    <a:lumMod val="65000"/>
                    <a:lumOff val="35000"/>
                  </a:schemeClr>
                </a:solidFill>
              </a:rPr>
              <a:t>Replace aging vessels to maintain reliable service.  </a:t>
            </a:r>
          </a:p>
        </p:txBody>
      </p:sp>
    </p:spTree>
    <p:extLst>
      <p:ext uri="{BB962C8B-B14F-4D97-AF65-F5344CB8AC3E}">
        <p14:creationId xmlns:p14="http://schemas.microsoft.com/office/powerpoint/2010/main" val="1672734487"/>
      </p:ext>
    </p:extLst>
  </p:cSld>
  <p:clrMapOvr>
    <a:masterClrMapping/>
  </p:clrMapOvr>
</p:sld>
</file>

<file path=ppt/theme/theme1.xml><?xml version="1.0" encoding="utf-8"?>
<a:theme xmlns:a="http://schemas.openxmlformats.org/drawingml/2006/main" name="WSDOT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WSDOT_LEG_PPT_TEMPLATE_June2016</Template>
  <TotalTime>9091</TotalTime>
  <Words>3165</Words>
  <Application>Microsoft Office PowerPoint</Application>
  <PresentationFormat>On-screen Show (4:3)</PresentationFormat>
  <Paragraphs>573</Paragraphs>
  <Slides>38</Slides>
  <Notes>34</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48" baseType="lpstr">
      <vt:lpstr>Arial</vt:lpstr>
      <vt:lpstr>Arial Black</vt:lpstr>
      <vt:lpstr>Arial Narrow</vt:lpstr>
      <vt:lpstr>Calibri</vt:lpstr>
      <vt:lpstr>ヒラギノ角ゴ Pro W3</vt:lpstr>
      <vt:lpstr>WSDOT_PPT_TEMPLATE</vt:lpstr>
      <vt:lpstr>WSDOT CONTENT SLIDES</vt:lpstr>
      <vt:lpstr>1_WSDOT CONTENT SLIDES</vt:lpstr>
      <vt:lpstr>2_WSDOT CONTENT SLIDES</vt:lpstr>
      <vt:lpstr>Document</vt:lpstr>
      <vt:lpstr>PowerPoint Presentation</vt:lpstr>
      <vt:lpstr>Agenda</vt:lpstr>
      <vt:lpstr>Timeline</vt:lpstr>
      <vt:lpstr>Draft Plan</vt:lpstr>
      <vt:lpstr>PowerPoint Presentation</vt:lpstr>
      <vt:lpstr>Service and terminal enhancements by 2040 </vt:lpstr>
      <vt:lpstr>Draft plan implementation timeline</vt:lpstr>
      <vt:lpstr>PowerPoint Presentation</vt:lpstr>
      <vt:lpstr>PowerPoint Presentation</vt:lpstr>
      <vt:lpstr>PowerPoint Presentation</vt:lpstr>
      <vt:lpstr>PowerPoint Presentation</vt:lpstr>
      <vt:lpstr>Reliable service—Invest in attracting, retaining, and developing workforce.</vt:lpstr>
      <vt:lpstr>Customer experience—Use technology to enhance customer experience. </vt:lpstr>
      <vt:lpstr>Manage growth — Ridership demand </vt:lpstr>
      <vt:lpstr>PowerPoint Presentation</vt:lpstr>
      <vt:lpstr>Manage growth - LOS standards</vt:lpstr>
      <vt:lpstr>PowerPoint Presentation</vt:lpstr>
      <vt:lpstr>PowerPoint Presentation</vt:lpstr>
      <vt:lpstr>Manage growth—Increase passenger capacity to encourage walking and biking. </vt:lpstr>
      <vt:lpstr>PowerPoint Presentation</vt:lpstr>
      <vt:lpstr>Options for Edmonds/Kingston route—Relieve congestion</vt:lpstr>
      <vt:lpstr>Options for Edmonds/Kingston route</vt:lpstr>
      <vt:lpstr>Options for Edmonds/Kingston </vt:lpstr>
      <vt:lpstr>PowerPoint Presentation</vt:lpstr>
      <vt:lpstr>PowerPoint Presentation</vt:lpstr>
      <vt:lpstr>Sustainability and resilience—Green the fleet and reduce our environmental footprint</vt:lpstr>
      <vt:lpstr>Projected CO2 emissions</vt:lpstr>
      <vt:lpstr>Resilient system—Plan for emergencies and climate change to sustain reliable service through 2040  </vt:lpstr>
      <vt:lpstr>Investment and implementation— Plan for a safe, reliable, sustainable, and integrated system. </vt:lpstr>
      <vt:lpstr>Investment and implementation— Draft capital costs (in millions)</vt:lpstr>
      <vt:lpstr>Investment and implementation—Draft operational costs </vt:lpstr>
      <vt:lpstr>Investment and implementation—Draft operating revenue recovery </vt:lpstr>
      <vt:lpstr>Investment and implementation—Draft total plan costs </vt:lpstr>
      <vt:lpstr>Investment and implementation—Draft total plan costs (in millions)</vt:lpstr>
      <vt:lpstr>Consistency with other plans</vt:lpstr>
      <vt:lpstr>PowerPoint Presentation</vt:lpstr>
      <vt:lpstr>PowerPoint Presentation</vt:lpstr>
      <vt:lpstr>Questions?    Ray Deardorf Senior Planning Manager Washington State Ferries Deardorf@wsdot.wa.gov</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Camden, Allison</dc:creator>
  <cp:lastModifiedBy>Deardorf, Ray</cp:lastModifiedBy>
  <cp:revision>539</cp:revision>
  <cp:lastPrinted>2018-05-16T16:40:11Z</cp:lastPrinted>
  <dcterms:created xsi:type="dcterms:W3CDTF">2016-09-07T21:35:41Z</dcterms:created>
  <dcterms:modified xsi:type="dcterms:W3CDTF">2018-09-21T15:35:44Z</dcterms:modified>
</cp:coreProperties>
</file>